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sldIdLst>
    <p:sldId id="258" r:id="rId2"/>
    <p:sldId id="259" r:id="rId3"/>
    <p:sldId id="298" r:id="rId4"/>
    <p:sldId id="276" r:id="rId5"/>
    <p:sldId id="275" r:id="rId6"/>
    <p:sldId id="286" r:id="rId7"/>
    <p:sldId id="282" r:id="rId8"/>
    <p:sldId id="284" r:id="rId9"/>
    <p:sldId id="287" r:id="rId10"/>
    <p:sldId id="288" r:id="rId11"/>
    <p:sldId id="289" r:id="rId12"/>
    <p:sldId id="290" r:id="rId13"/>
    <p:sldId id="302" r:id="rId14"/>
    <p:sldId id="292" r:id="rId15"/>
    <p:sldId id="303" r:id="rId16"/>
    <p:sldId id="306" r:id="rId17"/>
    <p:sldId id="279" r:id="rId18"/>
    <p:sldId id="304" r:id="rId19"/>
    <p:sldId id="308" r:id="rId20"/>
    <p:sldId id="309"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574" autoAdjust="0"/>
    <p:restoredTop sz="86167" autoAdjust="0"/>
  </p:normalViewPr>
  <p:slideViewPr>
    <p:cSldViewPr snapToGrid="0">
      <p:cViewPr varScale="1">
        <p:scale>
          <a:sx n="103" d="100"/>
          <a:sy n="103" d="100"/>
        </p:scale>
        <p:origin x="1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20BB3-3CCB-4FE5-991B-82F6BCB48AF3}" type="datetimeFigureOut">
              <a:rPr lang="en-US" smtClean="0"/>
              <a:t>4/29/24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46DE6-3336-457D-A091-FA20AC1C536E}" type="slidenum">
              <a:rPr lang="en-US" smtClean="0"/>
              <a:t>‹#›</a:t>
            </a:fld>
            <a:endParaRPr lang="en-US"/>
          </a:p>
        </p:txBody>
      </p:sp>
    </p:spTree>
    <p:extLst>
      <p:ext uri="{BB962C8B-B14F-4D97-AF65-F5344CB8AC3E}">
        <p14:creationId xmlns:p14="http://schemas.microsoft.com/office/powerpoint/2010/main" val="2092443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2</a:t>
            </a:fld>
            <a:endParaRPr lang="en-US"/>
          </a:p>
        </p:txBody>
      </p:sp>
    </p:spTree>
    <p:extLst>
      <p:ext uri="{BB962C8B-B14F-4D97-AF65-F5344CB8AC3E}">
        <p14:creationId xmlns:p14="http://schemas.microsoft.com/office/powerpoint/2010/main" val="4026225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746DE6-3336-457D-A091-FA20AC1C536E}" type="slidenum">
              <a:rPr lang="en-US" smtClean="0"/>
              <a:t>3</a:t>
            </a:fld>
            <a:endParaRPr lang="en-US"/>
          </a:p>
        </p:txBody>
      </p:sp>
    </p:spTree>
    <p:extLst>
      <p:ext uri="{BB962C8B-B14F-4D97-AF65-F5344CB8AC3E}">
        <p14:creationId xmlns:p14="http://schemas.microsoft.com/office/powerpoint/2010/main" val="1838374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746DE6-3336-457D-A091-FA20AC1C536E}" type="slidenum">
              <a:rPr lang="en-US" smtClean="0"/>
              <a:t>4</a:t>
            </a:fld>
            <a:endParaRPr lang="en-US"/>
          </a:p>
        </p:txBody>
      </p:sp>
    </p:spTree>
    <p:extLst>
      <p:ext uri="{BB962C8B-B14F-4D97-AF65-F5344CB8AC3E}">
        <p14:creationId xmlns:p14="http://schemas.microsoft.com/office/powerpoint/2010/main" val="1323173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746DE6-3336-457D-A091-FA20AC1C536E}" type="slidenum">
              <a:rPr lang="en-US" smtClean="0"/>
              <a:t>5</a:t>
            </a:fld>
            <a:endParaRPr lang="en-US"/>
          </a:p>
        </p:txBody>
      </p:sp>
    </p:spTree>
    <p:extLst>
      <p:ext uri="{BB962C8B-B14F-4D97-AF65-F5344CB8AC3E}">
        <p14:creationId xmlns:p14="http://schemas.microsoft.com/office/powerpoint/2010/main" val="2819572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8</a:t>
            </a:fld>
            <a:endParaRPr lang="en-US"/>
          </a:p>
        </p:txBody>
      </p:sp>
    </p:spTree>
    <p:extLst>
      <p:ext uri="{BB962C8B-B14F-4D97-AF65-F5344CB8AC3E}">
        <p14:creationId xmlns:p14="http://schemas.microsoft.com/office/powerpoint/2010/main" val="2708901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746DE6-3336-457D-A091-FA20AC1C536E}" type="slidenum">
              <a:rPr lang="en-US" smtClean="0"/>
              <a:t>14</a:t>
            </a:fld>
            <a:endParaRPr lang="en-US"/>
          </a:p>
        </p:txBody>
      </p:sp>
    </p:spTree>
    <p:extLst>
      <p:ext uri="{BB962C8B-B14F-4D97-AF65-F5344CB8AC3E}">
        <p14:creationId xmlns:p14="http://schemas.microsoft.com/office/powerpoint/2010/main" val="3500460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746DE6-3336-457D-A091-FA20AC1C536E}" type="slidenum">
              <a:rPr lang="en-US" smtClean="0"/>
              <a:t>17</a:t>
            </a:fld>
            <a:endParaRPr lang="en-US"/>
          </a:p>
        </p:txBody>
      </p:sp>
    </p:spTree>
    <p:extLst>
      <p:ext uri="{BB962C8B-B14F-4D97-AF65-F5344CB8AC3E}">
        <p14:creationId xmlns:p14="http://schemas.microsoft.com/office/powerpoint/2010/main" val="683855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746DE6-3336-457D-A091-FA20AC1C536E}" type="slidenum">
              <a:rPr lang="en-US" smtClean="0"/>
              <a:t>19</a:t>
            </a:fld>
            <a:endParaRPr lang="en-US"/>
          </a:p>
        </p:txBody>
      </p:sp>
    </p:spTree>
    <p:extLst>
      <p:ext uri="{BB962C8B-B14F-4D97-AF65-F5344CB8AC3E}">
        <p14:creationId xmlns:p14="http://schemas.microsoft.com/office/powerpoint/2010/main" val="646929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4/29/24</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2912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9371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4/29/24</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2614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06671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4/29/24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82073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4/29/24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89741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4/29/24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38491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4/29/24</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85278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9254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88053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4/29/24</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80389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4/29/24</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81627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hamdimohamud.com/blog/studying-fusha-arabic-in-egypt-for-10-month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egyptianevisa.com/visa-requirement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en/thank-you-text-message-note-394180/" TargetMode="External"/><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hyperlink" Target="https://www.instagram.com/hamdimohamud_/" TargetMode="External"/><Relationship Id="rId5" Type="http://schemas.openxmlformats.org/officeDocument/2006/relationships/hyperlink" Target="https://twitter.com/hamdimahmuud" TargetMode="External"/><Relationship Id="rId4" Type="http://schemas.openxmlformats.org/officeDocument/2006/relationships/hyperlink" Target="https://www.hamdimohamu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D60C94-0C9C-47B7-BE88-045235ACCC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46533" y="1098755"/>
            <a:ext cx="7231784" cy="4107723"/>
          </a:xfrm>
        </p:spPr>
        <p:txBody>
          <a:bodyPr anchor="ctr">
            <a:normAutofit fontScale="90000"/>
          </a:bodyPr>
          <a:lstStyle/>
          <a:p>
            <a:br>
              <a:rPr lang="en-US" sz="4400" b="0" i="0" dirty="0">
                <a:solidFill>
                  <a:srgbClr val="343541"/>
                </a:solidFill>
                <a:effectLst/>
                <a:latin typeface="Söhne"/>
              </a:rPr>
            </a:br>
            <a:r>
              <a:rPr lang="en-US" sz="4400" b="0" i="0" dirty="0">
                <a:solidFill>
                  <a:srgbClr val="343541"/>
                </a:solidFill>
                <a:effectLst/>
                <a:latin typeface="Söhne"/>
              </a:rPr>
              <a:t>A Guide to Studying Fus'ha Arabic in Egypt: Preparing for Your Trip, Maximizing Your Learning, and Maintaining Your Progress</a:t>
            </a:r>
            <a:br>
              <a:rPr lang="en-US" sz="5400" b="0" i="0" dirty="0">
                <a:solidFill>
                  <a:srgbClr val="343541"/>
                </a:solidFill>
                <a:effectLst/>
                <a:latin typeface="Söhne"/>
              </a:rPr>
            </a:br>
            <a:endParaRPr lang="en-US" sz="5400" dirty="0">
              <a:solidFill>
                <a:schemeClr val="tx2"/>
              </a:solidFill>
            </a:endParaRPr>
          </a:p>
        </p:txBody>
      </p:sp>
      <p:sp>
        <p:nvSpPr>
          <p:cNvPr id="3" name="Content Placeholder 2"/>
          <p:cNvSpPr>
            <a:spLocks noGrp="1"/>
          </p:cNvSpPr>
          <p:nvPr>
            <p:ph type="subTitle" idx="1"/>
          </p:nvPr>
        </p:nvSpPr>
        <p:spPr>
          <a:xfrm>
            <a:off x="8129871" y="1552397"/>
            <a:ext cx="3610575" cy="3654082"/>
          </a:xfrm>
        </p:spPr>
        <p:txBody>
          <a:bodyPr anchor="ctr">
            <a:normAutofit/>
          </a:bodyPr>
          <a:lstStyle/>
          <a:p>
            <a:r>
              <a:rPr lang="en-US" sz="3200" dirty="0"/>
              <a:t>hAMDI MOHAMUD</a:t>
            </a:r>
            <a:endParaRPr sz="3200" dirty="0"/>
          </a:p>
        </p:txBody>
      </p:sp>
      <p:sp>
        <p:nvSpPr>
          <p:cNvPr id="11" name="Rectangle 10">
            <a:extLst>
              <a:ext uri="{FF2B5EF4-FFF2-40B4-BE49-F238E27FC236}">
                <a16:creationId xmlns:a16="http://schemas.microsoft.com/office/drawing/2014/main" id="{BFCF7016-AC99-433F-B943-24C3736E0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200"/>
            <a:ext cx="7579574" cy="64361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A03737D1-A930-4E3E-9160-3CD4AEC72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1" y="453642"/>
            <a:ext cx="3615596" cy="645113"/>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F71CFF33-010E-4E26-A285-83B1829823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707627"/>
            <a:ext cx="11293913" cy="64922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855523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59157" y="1113764"/>
            <a:ext cx="3269749" cy="4624327"/>
          </a:xfrm>
        </p:spPr>
        <p:txBody>
          <a:bodyPr anchor="ctr">
            <a:normAutofit/>
          </a:bodyPr>
          <a:lstStyle/>
          <a:p>
            <a:pPr algn="ctr"/>
            <a:r>
              <a:rPr lang="en-US" sz="3200" dirty="0">
                <a:solidFill>
                  <a:srgbClr val="FFFFFF"/>
                </a:solidFill>
              </a:rPr>
              <a:t>Contents</a:t>
            </a:r>
          </a:p>
        </p:txBody>
      </p:sp>
      <p:sp>
        <p:nvSpPr>
          <p:cNvPr id="3" name="Content Placeholder 2"/>
          <p:cNvSpPr>
            <a:spLocks noGrp="1"/>
          </p:cNvSpPr>
          <p:nvPr>
            <p:ph type="body" idx="1"/>
          </p:nvPr>
        </p:nvSpPr>
        <p:spPr>
          <a:xfrm>
            <a:off x="5155905" y="1113764"/>
            <a:ext cx="6108179" cy="4624327"/>
          </a:xfrm>
        </p:spPr>
        <p:txBody>
          <a:bodyPr anchor="ctr">
            <a:normAutofit/>
          </a:bodyPr>
          <a:lstStyle/>
          <a:p>
            <a:pPr>
              <a:lnSpc>
                <a:spcPct val="200000"/>
              </a:lnSpc>
            </a:pPr>
            <a:r>
              <a:rPr lang="en-US" dirty="0"/>
              <a:t>Introduction</a:t>
            </a:r>
          </a:p>
          <a:p>
            <a:pPr>
              <a:lnSpc>
                <a:spcPct val="200000"/>
              </a:lnSpc>
            </a:pPr>
            <a:r>
              <a:rPr lang="en-US" dirty="0"/>
              <a:t>My Story</a:t>
            </a:r>
          </a:p>
          <a:p>
            <a:pPr>
              <a:lnSpc>
                <a:spcPct val="200000"/>
              </a:lnSpc>
            </a:pPr>
            <a:r>
              <a:rPr lang="en-US" dirty="0"/>
              <a:t>Before Your Travels</a:t>
            </a:r>
          </a:p>
          <a:p>
            <a:pPr>
              <a:lnSpc>
                <a:spcPct val="200000"/>
              </a:lnSpc>
            </a:pPr>
            <a:r>
              <a:rPr lang="en-US" dirty="0"/>
              <a:t>During Your Stay</a:t>
            </a:r>
          </a:p>
          <a:p>
            <a:pPr>
              <a:lnSpc>
                <a:spcPct val="200000"/>
              </a:lnSpc>
            </a:pPr>
            <a:r>
              <a:rPr lang="en-US" dirty="0"/>
              <a:t>After Your Travels</a:t>
            </a:r>
          </a:p>
          <a:p>
            <a:pPr>
              <a:lnSpc>
                <a:spcPct val="200000"/>
              </a:lnSpc>
            </a:pPr>
            <a:r>
              <a:rPr lang="en-US" dirty="0"/>
              <a:t>Final Advice</a:t>
            </a:r>
          </a:p>
          <a:p>
            <a:endParaRPr lang="en-US" dirty="0"/>
          </a:p>
          <a:p>
            <a:endParaRPr lang="en-US" dirty="0"/>
          </a:p>
        </p:txBody>
      </p:sp>
    </p:spTree>
    <p:extLst>
      <p:ext uri="{BB962C8B-B14F-4D97-AF65-F5344CB8AC3E}">
        <p14:creationId xmlns:p14="http://schemas.microsoft.com/office/powerpoint/2010/main" val="2177558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59157" y="1113764"/>
            <a:ext cx="3339466" cy="4624327"/>
          </a:xfrm>
        </p:spPr>
        <p:txBody>
          <a:bodyPr anchor="ctr">
            <a:normAutofit/>
          </a:bodyPr>
          <a:lstStyle/>
          <a:p>
            <a:pPr algn="ctr"/>
            <a:r>
              <a:rPr lang="en-US" sz="3200" dirty="0">
                <a:solidFill>
                  <a:srgbClr val="FFFFFF"/>
                </a:solidFill>
              </a:rPr>
              <a:t>introduction</a:t>
            </a:r>
          </a:p>
        </p:txBody>
      </p:sp>
      <p:sp>
        <p:nvSpPr>
          <p:cNvPr id="3" name="Content Placeholder 2"/>
          <p:cNvSpPr>
            <a:spLocks noGrp="1"/>
          </p:cNvSpPr>
          <p:nvPr>
            <p:ph idx="1"/>
          </p:nvPr>
        </p:nvSpPr>
        <p:spPr>
          <a:xfrm>
            <a:off x="5155905" y="1113764"/>
            <a:ext cx="6108179" cy="4624327"/>
          </a:xfrm>
        </p:spPr>
        <p:txBody>
          <a:bodyPr anchor="ctr">
            <a:normAutofit/>
          </a:bodyPr>
          <a:lstStyle/>
          <a:p>
            <a:pPr algn="l">
              <a:lnSpc>
                <a:spcPct val="200000"/>
              </a:lnSpc>
            </a:pPr>
            <a:r>
              <a:rPr lang="en-US" sz="1600" b="0" i="0" dirty="0">
                <a:solidFill>
                  <a:srgbClr val="374151"/>
                </a:solidFill>
                <a:effectLst/>
              </a:rPr>
              <a:t>Welcome to this guide to learning Fus'ha Arabic in Egypt. I am thrilled to share my personal experiences and insights with you as you prepare to embark on your own journey of learning this beautiful language. My time studying Arabic in Egypt was filled with amazing learning opportunities, and I am eager to pass on my lessons learned and knowledge gained to help you make informed decisions about your own journey. So, get ready to discover the wonders of learning Fus'ha Arabic in Egypt and make the most of your experience. Let's get started!</a:t>
            </a:r>
            <a:endParaRPr lang="en-US" sz="1600" dirty="0"/>
          </a:p>
        </p:txBody>
      </p:sp>
    </p:spTree>
    <p:extLst>
      <p:ext uri="{BB962C8B-B14F-4D97-AF65-F5344CB8AC3E}">
        <p14:creationId xmlns:p14="http://schemas.microsoft.com/office/powerpoint/2010/main" val="388003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59157" y="1113764"/>
            <a:ext cx="3339466" cy="4624327"/>
          </a:xfrm>
        </p:spPr>
        <p:txBody>
          <a:bodyPr anchor="ctr">
            <a:normAutofit/>
          </a:bodyPr>
          <a:lstStyle/>
          <a:p>
            <a:pPr algn="ctr"/>
            <a:r>
              <a:rPr lang="en-US" sz="3200" dirty="0">
                <a:solidFill>
                  <a:srgbClr val="FFFFFF"/>
                </a:solidFill>
              </a:rPr>
              <a:t>My story</a:t>
            </a:r>
          </a:p>
        </p:txBody>
      </p:sp>
      <p:sp>
        <p:nvSpPr>
          <p:cNvPr id="3" name="Content Placeholder 2"/>
          <p:cNvSpPr>
            <a:spLocks noGrp="1"/>
          </p:cNvSpPr>
          <p:nvPr>
            <p:ph idx="1"/>
          </p:nvPr>
        </p:nvSpPr>
        <p:spPr>
          <a:xfrm>
            <a:off x="5155905" y="1113764"/>
            <a:ext cx="6108179" cy="4624327"/>
          </a:xfrm>
        </p:spPr>
        <p:txBody>
          <a:bodyPr anchor="ctr">
            <a:normAutofit/>
          </a:bodyPr>
          <a:lstStyle/>
          <a:p>
            <a:r>
              <a:rPr lang="en-US" sz="1600" b="0" i="0" dirty="0">
                <a:solidFill>
                  <a:srgbClr val="374151"/>
                </a:solidFill>
                <a:effectLst/>
              </a:rPr>
              <a:t>Traveled to Egypt in 2014, to study Fus’ha Arabic</a:t>
            </a:r>
          </a:p>
          <a:p>
            <a:pPr algn="l">
              <a:buFont typeface="Arial" panose="020B0604020202020204" pitchFamily="34" charset="0"/>
              <a:buChar char="•"/>
            </a:pPr>
            <a:r>
              <a:rPr lang="en-US" sz="1600" b="0" i="0" dirty="0">
                <a:solidFill>
                  <a:srgbClr val="374151"/>
                </a:solidFill>
                <a:effectLst/>
              </a:rPr>
              <a:t>Stayed </a:t>
            </a:r>
            <a:r>
              <a:rPr lang="en-US" sz="1600" b="0" i="0">
                <a:solidFill>
                  <a:srgbClr val="374151"/>
                </a:solidFill>
                <a:effectLst/>
              </a:rPr>
              <a:t>for 10 </a:t>
            </a:r>
            <a:r>
              <a:rPr lang="en-US" sz="1600" b="0" i="0" dirty="0">
                <a:solidFill>
                  <a:srgbClr val="374151"/>
                </a:solidFill>
                <a:effectLst/>
              </a:rPr>
              <a:t>months</a:t>
            </a:r>
          </a:p>
          <a:p>
            <a:pPr algn="l">
              <a:buFont typeface="Arial" panose="020B0604020202020204" pitchFamily="34" charset="0"/>
              <a:buChar char="•"/>
            </a:pPr>
            <a:r>
              <a:rPr lang="en-US" sz="1600" b="0" i="0" dirty="0">
                <a:solidFill>
                  <a:srgbClr val="374151"/>
                </a:solidFill>
                <a:effectLst/>
              </a:rPr>
              <a:t>Studied at two renowned language centers:</a:t>
            </a:r>
          </a:p>
          <a:p>
            <a:pPr marL="742950" lvl="1" indent="-285750" algn="l">
              <a:buFont typeface="Arial" panose="020B0604020202020204" pitchFamily="34" charset="0"/>
              <a:buChar char="•"/>
            </a:pPr>
            <a:r>
              <a:rPr lang="en-US" b="0" i="0" dirty="0">
                <a:solidFill>
                  <a:srgbClr val="374151"/>
                </a:solidFill>
                <a:effectLst/>
              </a:rPr>
              <a:t>Fajr Center for Arabic Language</a:t>
            </a:r>
          </a:p>
          <a:p>
            <a:pPr marL="742950" lvl="1" indent="-285750" algn="l">
              <a:buFont typeface="Arial" panose="020B0604020202020204" pitchFamily="34" charset="0"/>
              <a:buChar char="•"/>
            </a:pPr>
            <a:r>
              <a:rPr lang="en-US" b="0" i="0" dirty="0">
                <a:solidFill>
                  <a:srgbClr val="374151"/>
                </a:solidFill>
                <a:effectLst/>
              </a:rPr>
              <a:t>Al Ibaanah Arabic Center</a:t>
            </a:r>
          </a:p>
          <a:p>
            <a:pPr algn="l">
              <a:buFont typeface="Arial" panose="020B0604020202020204" pitchFamily="34" charset="0"/>
              <a:buChar char="•"/>
            </a:pPr>
            <a:r>
              <a:rPr lang="en-US" sz="1600" b="0" i="0" dirty="0">
                <a:solidFill>
                  <a:srgbClr val="343541"/>
                </a:solidFill>
                <a:effectLst/>
              </a:rPr>
              <a:t>Made significant progress in my ability to: </a:t>
            </a:r>
          </a:p>
          <a:p>
            <a:pPr lvl="1">
              <a:buFont typeface="Arial" panose="020B0604020202020204" pitchFamily="34" charset="0"/>
              <a:buChar char="•"/>
            </a:pPr>
            <a:r>
              <a:rPr lang="en-US" b="0" i="0" dirty="0">
                <a:solidFill>
                  <a:srgbClr val="374151"/>
                </a:solidFill>
                <a:effectLst/>
              </a:rPr>
              <a:t>Read</a:t>
            </a:r>
          </a:p>
          <a:p>
            <a:pPr lvl="1">
              <a:buFont typeface="Arial" panose="020B0604020202020204" pitchFamily="34" charset="0"/>
              <a:buChar char="•"/>
            </a:pPr>
            <a:r>
              <a:rPr lang="en-US" b="0" i="0" dirty="0">
                <a:solidFill>
                  <a:srgbClr val="374151"/>
                </a:solidFill>
                <a:effectLst/>
              </a:rPr>
              <a:t>Write</a:t>
            </a:r>
          </a:p>
          <a:p>
            <a:pPr lvl="1">
              <a:buFont typeface="Arial" panose="020B0604020202020204" pitchFamily="34" charset="0"/>
              <a:buChar char="•"/>
            </a:pPr>
            <a:r>
              <a:rPr lang="en-US" b="0" i="0" dirty="0">
                <a:solidFill>
                  <a:srgbClr val="374151"/>
                </a:solidFill>
                <a:effectLst/>
              </a:rPr>
              <a:t>Understand the Arabic language</a:t>
            </a:r>
          </a:p>
          <a:p>
            <a:pPr algn="l">
              <a:buFont typeface="Arial" panose="020B0604020202020204" pitchFamily="34" charset="0"/>
              <a:buChar char="•"/>
            </a:pPr>
            <a:r>
              <a:rPr lang="en-US" sz="1600" b="0" i="0" dirty="0">
                <a:solidFill>
                  <a:srgbClr val="374151"/>
                </a:solidFill>
                <a:effectLst/>
              </a:rPr>
              <a:t>Continued with Arabic studies after leaving Egypt</a:t>
            </a:r>
          </a:p>
          <a:p>
            <a:pPr algn="l">
              <a:buFont typeface="Arial" panose="020B0604020202020204" pitchFamily="34" charset="0"/>
              <a:buChar char="•"/>
            </a:pPr>
            <a:r>
              <a:rPr lang="en-US" sz="1600" dirty="0">
                <a:solidFill>
                  <a:srgbClr val="374151"/>
                </a:solidFill>
              </a:rPr>
              <a:t>Read more on my blog: </a:t>
            </a:r>
            <a:r>
              <a:rPr lang="en-US" sz="1600" dirty="0">
                <a:solidFill>
                  <a:srgbClr val="00B050"/>
                </a:solidFill>
                <a:hlinkClick r:id="rId3">
                  <a:extLst>
                    <a:ext uri="{A12FA001-AC4F-418D-AE19-62706E023703}">
                      <ahyp:hlinkClr xmlns:ahyp="http://schemas.microsoft.com/office/drawing/2018/hyperlinkcolor" val="tx"/>
                    </a:ext>
                  </a:extLst>
                </a:hlinkClick>
              </a:rPr>
              <a:t>https://www.hamdimohamud.com/blog/studying-fusha-arabic-in-egypt-for-10-months</a:t>
            </a:r>
            <a:endParaRPr lang="en-US" sz="1600" dirty="0">
              <a:solidFill>
                <a:srgbClr val="00B050"/>
              </a:solidFill>
            </a:endParaRPr>
          </a:p>
        </p:txBody>
      </p:sp>
    </p:spTree>
    <p:extLst>
      <p:ext uri="{BB962C8B-B14F-4D97-AF65-F5344CB8AC3E}">
        <p14:creationId xmlns:p14="http://schemas.microsoft.com/office/powerpoint/2010/main" val="2633202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59157" y="1113764"/>
            <a:ext cx="3269749" cy="4624327"/>
          </a:xfrm>
        </p:spPr>
        <p:txBody>
          <a:bodyPr anchor="ctr">
            <a:normAutofit/>
          </a:bodyPr>
          <a:lstStyle/>
          <a:p>
            <a:pPr algn="ctr"/>
            <a:r>
              <a:rPr lang="en-US" sz="3200" dirty="0">
                <a:solidFill>
                  <a:srgbClr val="FFFFFF"/>
                </a:solidFill>
              </a:rPr>
              <a:t>Before  Your  Travels</a:t>
            </a:r>
          </a:p>
        </p:txBody>
      </p:sp>
      <p:sp>
        <p:nvSpPr>
          <p:cNvPr id="3" name="Content Placeholder 2"/>
          <p:cNvSpPr>
            <a:spLocks noGrp="1"/>
          </p:cNvSpPr>
          <p:nvPr>
            <p:ph idx="1"/>
          </p:nvPr>
        </p:nvSpPr>
        <p:spPr>
          <a:xfrm>
            <a:off x="5155905" y="1113764"/>
            <a:ext cx="6108179" cy="4624327"/>
          </a:xfrm>
        </p:spPr>
        <p:txBody>
          <a:bodyPr anchor="ctr">
            <a:normAutofit lnSpcReduction="10000"/>
          </a:bodyPr>
          <a:lstStyle/>
          <a:p>
            <a:pPr>
              <a:lnSpc>
                <a:spcPct val="200000"/>
              </a:lnSpc>
              <a:buFont typeface="Wingdings 2" pitchFamily="2" charset="2"/>
              <a:buChar char=""/>
            </a:pPr>
            <a:r>
              <a:rPr lang="en-US" dirty="0"/>
              <a:t>Before traveling to Egypt to study Fus'ha Arabic, it's crucial to take the time to prepare and make the most of your experience. In this guide, I will focus on four key areas of preparation: </a:t>
            </a:r>
          </a:p>
          <a:p>
            <a:pPr lvl="1">
              <a:lnSpc>
                <a:spcPct val="200000"/>
              </a:lnSpc>
              <a:buFont typeface="Wingdings 2" pitchFamily="2" charset="2"/>
              <a:buChar char=""/>
            </a:pPr>
            <a:r>
              <a:rPr lang="en-US" dirty="0"/>
              <a:t>Visa requirements</a:t>
            </a:r>
          </a:p>
          <a:p>
            <a:pPr lvl="1">
              <a:lnSpc>
                <a:spcPct val="200000"/>
              </a:lnSpc>
              <a:buFont typeface="Wingdings 2" pitchFamily="2" charset="2"/>
              <a:buChar char=""/>
            </a:pPr>
            <a:r>
              <a:rPr lang="en-US" dirty="0"/>
              <a:t>Financial planning</a:t>
            </a:r>
          </a:p>
          <a:p>
            <a:pPr lvl="1">
              <a:lnSpc>
                <a:spcPct val="200000"/>
              </a:lnSpc>
              <a:buFont typeface="Wingdings 2" pitchFamily="2" charset="2"/>
              <a:buChar char=""/>
            </a:pPr>
            <a:r>
              <a:rPr lang="en-US" dirty="0"/>
              <a:t>Finding the right Arabic institute in Egypt</a:t>
            </a:r>
          </a:p>
          <a:p>
            <a:pPr lvl="1">
              <a:lnSpc>
                <a:spcPct val="200000"/>
              </a:lnSpc>
              <a:buFont typeface="Wingdings 2" pitchFamily="2" charset="2"/>
              <a:buChar char=""/>
            </a:pPr>
            <a:r>
              <a:rPr lang="en-US" dirty="0"/>
              <a:t>Accommodation </a:t>
            </a:r>
          </a:p>
          <a:p>
            <a:pPr lvl="1"/>
            <a:endParaRPr lang="en-US" dirty="0"/>
          </a:p>
        </p:txBody>
      </p:sp>
    </p:spTree>
    <p:extLst>
      <p:ext uri="{BB962C8B-B14F-4D97-AF65-F5344CB8AC3E}">
        <p14:creationId xmlns:p14="http://schemas.microsoft.com/office/powerpoint/2010/main" val="952559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68CAC-EA5E-9E41-92E5-5E2E4F508AE4}"/>
              </a:ext>
            </a:extLst>
          </p:cNvPr>
          <p:cNvSpPr>
            <a:spLocks noGrp="1"/>
          </p:cNvSpPr>
          <p:nvPr>
            <p:ph type="title"/>
          </p:nvPr>
        </p:nvSpPr>
        <p:spPr/>
        <p:txBody>
          <a:bodyPr/>
          <a:lstStyle/>
          <a:p>
            <a:pPr algn="ctr"/>
            <a:r>
              <a:rPr lang="en-US" dirty="0"/>
              <a:t>Visa Requirements</a:t>
            </a:r>
          </a:p>
        </p:txBody>
      </p:sp>
      <p:sp>
        <p:nvSpPr>
          <p:cNvPr id="3" name="Content Placeholder 2">
            <a:extLst>
              <a:ext uri="{FF2B5EF4-FFF2-40B4-BE49-F238E27FC236}">
                <a16:creationId xmlns:a16="http://schemas.microsoft.com/office/drawing/2014/main" id="{1087E4F9-9A3E-964D-B57C-1E80F5788978}"/>
              </a:ext>
            </a:extLst>
          </p:cNvPr>
          <p:cNvSpPr>
            <a:spLocks noGrp="1"/>
          </p:cNvSpPr>
          <p:nvPr>
            <p:ph idx="1"/>
          </p:nvPr>
        </p:nvSpPr>
        <p:spPr/>
        <p:txBody>
          <a:bodyPr>
            <a:normAutofit fontScale="92500" lnSpcReduction="20000"/>
          </a:bodyPr>
          <a:lstStyle/>
          <a:p>
            <a:pPr>
              <a:lnSpc>
                <a:spcPct val="150000"/>
              </a:lnSpc>
            </a:pPr>
            <a:r>
              <a:rPr lang="en-US" dirty="0"/>
              <a:t>When traveling to Egypt to study Arabic, it's important to understand the visa requirements. Here are two options to consider:</a:t>
            </a:r>
          </a:p>
          <a:p>
            <a:pPr lvl="1">
              <a:lnSpc>
                <a:spcPct val="150000"/>
              </a:lnSpc>
            </a:pPr>
            <a:r>
              <a:rPr lang="en-US" dirty="0"/>
              <a:t>Apply with an Arabic institute: If you already know which Arabic institute you'll be attending, it's best to apply for your study visa through the institute. This will make the process smoother and quicker. If you're traveling from a country that isn't eligible for visa on arrival, it's recommended to apply for your study visa before your travels.</a:t>
            </a:r>
          </a:p>
          <a:p>
            <a:pPr lvl="1">
              <a:lnSpc>
                <a:spcPct val="150000"/>
              </a:lnSpc>
            </a:pPr>
            <a:r>
              <a:rPr lang="en-US" dirty="0"/>
              <a:t>Visa on arrival: If you're not sure which institute to attend and your country is eligible for visa on arrival, you can travel to Egypt for up to 30 days and then find an institute to apply for your study visa. This option gives you the flexibility to choose an institute that aligns best with your goals and budget.</a:t>
            </a:r>
          </a:p>
          <a:p>
            <a:pPr>
              <a:lnSpc>
                <a:spcPct val="150000"/>
              </a:lnSpc>
            </a:pPr>
            <a:r>
              <a:rPr lang="en-US" dirty="0"/>
              <a:t>Regardless of which option you choose, it's essential to check the latest visa requirements and regulations before traveling to Egypt. Check this website for more information: </a:t>
            </a:r>
            <a:r>
              <a:rPr lang="en-US" dirty="0">
                <a:solidFill>
                  <a:srgbClr val="00B050"/>
                </a:solidFill>
                <a:hlinkClick r:id="rId2">
                  <a:extLst>
                    <a:ext uri="{A12FA001-AC4F-418D-AE19-62706E023703}">
                      <ahyp:hlinkClr xmlns:ahyp="http://schemas.microsoft.com/office/drawing/2018/hyperlinkcolor" val="tx"/>
                    </a:ext>
                  </a:extLst>
                </a:hlinkClick>
              </a:rPr>
              <a:t>https://www.egyptianevisa.com/visa-requirements</a:t>
            </a:r>
            <a:endParaRPr lang="en-US" dirty="0">
              <a:solidFill>
                <a:srgbClr val="00B050"/>
              </a:solidFill>
            </a:endParaRPr>
          </a:p>
          <a:p>
            <a:endParaRPr lang="en-US" dirty="0"/>
          </a:p>
        </p:txBody>
      </p:sp>
    </p:spTree>
    <p:extLst>
      <p:ext uri="{BB962C8B-B14F-4D97-AF65-F5344CB8AC3E}">
        <p14:creationId xmlns:p14="http://schemas.microsoft.com/office/powerpoint/2010/main" val="1707094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68CAC-EA5E-9E41-92E5-5E2E4F508AE4}"/>
              </a:ext>
            </a:extLst>
          </p:cNvPr>
          <p:cNvSpPr>
            <a:spLocks noGrp="1"/>
          </p:cNvSpPr>
          <p:nvPr>
            <p:ph type="title"/>
          </p:nvPr>
        </p:nvSpPr>
        <p:spPr/>
        <p:txBody>
          <a:bodyPr>
            <a:normAutofit/>
          </a:bodyPr>
          <a:lstStyle/>
          <a:p>
            <a:pPr algn="ctr"/>
            <a:r>
              <a:rPr lang="en-US" dirty="0"/>
              <a:t>My personal experience with </a:t>
            </a:r>
            <a:br>
              <a:rPr lang="en-US" dirty="0"/>
            </a:br>
            <a:r>
              <a:rPr lang="en-US" dirty="0"/>
              <a:t>visa requirement</a:t>
            </a:r>
          </a:p>
        </p:txBody>
      </p:sp>
      <p:sp>
        <p:nvSpPr>
          <p:cNvPr id="3" name="Content Placeholder 2">
            <a:extLst>
              <a:ext uri="{FF2B5EF4-FFF2-40B4-BE49-F238E27FC236}">
                <a16:creationId xmlns:a16="http://schemas.microsoft.com/office/drawing/2014/main" id="{1087E4F9-9A3E-964D-B57C-1E80F5788978}"/>
              </a:ext>
            </a:extLst>
          </p:cNvPr>
          <p:cNvSpPr>
            <a:spLocks noGrp="1"/>
          </p:cNvSpPr>
          <p:nvPr>
            <p:ph idx="1"/>
          </p:nvPr>
        </p:nvSpPr>
        <p:spPr/>
        <p:txBody>
          <a:bodyPr>
            <a:normAutofit/>
          </a:bodyPr>
          <a:lstStyle/>
          <a:p>
            <a:r>
              <a:rPr lang="en-US" dirty="0"/>
              <a:t>My experience with visa requirement:</a:t>
            </a:r>
          </a:p>
          <a:p>
            <a:pPr lvl="1">
              <a:lnSpc>
                <a:spcPct val="200000"/>
              </a:lnSpc>
            </a:pPr>
            <a:r>
              <a:rPr lang="en-US" dirty="0"/>
              <a:t>I traveled to Egypt from the United States in 2014 and was able to obtain a visa on arrival for a period of three months. However, since I wanted to study Arabic for a longer period, I applied for a study visa after three months. I used my Arabic institute's letter to apply for the study visa and was granted a visa that was valid for one year. Although I was able to successfully obtain my study visa, the process of applying for it was challenging and I do not recommend attempting it without assistance.</a:t>
            </a:r>
          </a:p>
          <a:p>
            <a:pPr marL="0" indent="0">
              <a:buNone/>
            </a:pPr>
            <a:endParaRPr lang="en-US" dirty="0"/>
          </a:p>
        </p:txBody>
      </p:sp>
    </p:spTree>
    <p:extLst>
      <p:ext uri="{BB962C8B-B14F-4D97-AF65-F5344CB8AC3E}">
        <p14:creationId xmlns:p14="http://schemas.microsoft.com/office/powerpoint/2010/main" val="3834783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63802-B79F-BA42-A0AC-89357A65BB63}"/>
              </a:ext>
            </a:extLst>
          </p:cNvPr>
          <p:cNvSpPr>
            <a:spLocks noGrp="1"/>
          </p:cNvSpPr>
          <p:nvPr>
            <p:ph type="title"/>
          </p:nvPr>
        </p:nvSpPr>
        <p:spPr/>
        <p:txBody>
          <a:bodyPr/>
          <a:lstStyle/>
          <a:p>
            <a:pPr algn="ctr"/>
            <a:r>
              <a:rPr lang="en-US" dirty="0"/>
              <a:t>Financial Planning</a:t>
            </a:r>
          </a:p>
        </p:txBody>
      </p:sp>
      <p:sp>
        <p:nvSpPr>
          <p:cNvPr id="3" name="Content Placeholder 2">
            <a:extLst>
              <a:ext uri="{FF2B5EF4-FFF2-40B4-BE49-F238E27FC236}">
                <a16:creationId xmlns:a16="http://schemas.microsoft.com/office/drawing/2014/main" id="{B964EA54-E56B-A148-8D30-A87273CBFC6A}"/>
              </a:ext>
            </a:extLst>
          </p:cNvPr>
          <p:cNvSpPr>
            <a:spLocks noGrp="1"/>
          </p:cNvSpPr>
          <p:nvPr>
            <p:ph idx="1"/>
          </p:nvPr>
        </p:nvSpPr>
        <p:spPr/>
        <p:txBody>
          <a:bodyPr>
            <a:normAutofit lnSpcReduction="10000"/>
          </a:bodyPr>
          <a:lstStyle/>
          <a:p>
            <a:r>
              <a:rPr lang="en-US" dirty="0"/>
              <a:t>Determine the cost of tuition and any other fees associated with your Arabic program.</a:t>
            </a:r>
          </a:p>
          <a:p>
            <a:r>
              <a:rPr lang="en-US" dirty="0"/>
              <a:t>Estimate the cost-of-living expenses such as accommodation, food, transportation, and entertainment.</a:t>
            </a:r>
          </a:p>
          <a:p>
            <a:r>
              <a:rPr lang="en-US" dirty="0"/>
              <a:t>Create a budget that includes all your estimated expenses and make sure to factor in any unexpected costs.</a:t>
            </a:r>
          </a:p>
          <a:p>
            <a:r>
              <a:rPr lang="en-US" dirty="0"/>
              <a:t>Consider the cost of travel, including flights and visas.</a:t>
            </a:r>
          </a:p>
          <a:p>
            <a:r>
              <a:rPr lang="en-US" dirty="0"/>
              <a:t>Plan for any additional expenses such as medical insurance, travel insurance, and personal items.</a:t>
            </a:r>
          </a:p>
          <a:p>
            <a:r>
              <a:rPr lang="en-US" dirty="0"/>
              <a:t>Look for ways to save money, such as sharing accommodation or cooking meals instead of eating out.</a:t>
            </a:r>
          </a:p>
          <a:p>
            <a:r>
              <a:rPr lang="en-US" dirty="0"/>
              <a:t>Consider the currency exchange rate and have a plan for managing your finances during your time in Egypt.</a:t>
            </a:r>
          </a:p>
          <a:p>
            <a:r>
              <a:rPr lang="en-US" dirty="0"/>
              <a:t>Financial planning is a crucial part of preparing for a trip to Egypt to study Arabic. By taking the time to create a budget and plan your finances, you can ensure that you have the resources you need to make the most of your experience.</a:t>
            </a:r>
          </a:p>
          <a:p>
            <a:endParaRPr lang="en-US" dirty="0"/>
          </a:p>
        </p:txBody>
      </p:sp>
    </p:spTree>
    <p:extLst>
      <p:ext uri="{BB962C8B-B14F-4D97-AF65-F5344CB8AC3E}">
        <p14:creationId xmlns:p14="http://schemas.microsoft.com/office/powerpoint/2010/main" val="2220841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63802-B79F-BA42-A0AC-89357A65BB63}"/>
              </a:ext>
            </a:extLst>
          </p:cNvPr>
          <p:cNvSpPr>
            <a:spLocks noGrp="1"/>
          </p:cNvSpPr>
          <p:nvPr>
            <p:ph type="title"/>
          </p:nvPr>
        </p:nvSpPr>
        <p:spPr/>
        <p:txBody>
          <a:bodyPr/>
          <a:lstStyle/>
          <a:p>
            <a:pPr algn="ctr"/>
            <a:r>
              <a:rPr lang="en-US" dirty="0"/>
              <a:t>My Financial Planning</a:t>
            </a:r>
          </a:p>
        </p:txBody>
      </p:sp>
      <p:sp>
        <p:nvSpPr>
          <p:cNvPr id="3" name="Content Placeholder 2">
            <a:extLst>
              <a:ext uri="{FF2B5EF4-FFF2-40B4-BE49-F238E27FC236}">
                <a16:creationId xmlns:a16="http://schemas.microsoft.com/office/drawing/2014/main" id="{B964EA54-E56B-A148-8D30-A87273CBFC6A}"/>
              </a:ext>
            </a:extLst>
          </p:cNvPr>
          <p:cNvSpPr>
            <a:spLocks noGrp="1"/>
          </p:cNvSpPr>
          <p:nvPr>
            <p:ph idx="1"/>
          </p:nvPr>
        </p:nvSpPr>
        <p:spPr/>
        <p:txBody>
          <a:bodyPr>
            <a:normAutofit/>
          </a:bodyPr>
          <a:lstStyle/>
          <a:p>
            <a:r>
              <a:rPr lang="en-US" dirty="0"/>
              <a:t>When I traveled to Egypt in 2014 to study Arabic, I had a budget of $3000 which lasted for the entire eight months of my stay. </a:t>
            </a:r>
          </a:p>
          <a:p>
            <a:pPr lvl="1"/>
            <a:r>
              <a:rPr lang="en-US" dirty="0"/>
              <a:t>I lived with my aunt for the first four months and only had to pay for my tuition, transportation, and miscellaneous expenses. </a:t>
            </a:r>
          </a:p>
          <a:p>
            <a:pPr lvl="1"/>
            <a:r>
              <a:rPr lang="en-US" dirty="0"/>
              <a:t>For the remaining four months, I shared a room with a friend and paid $150 for rent and internet, as well as expenses for food and other miscellaneous items. </a:t>
            </a:r>
          </a:p>
          <a:p>
            <a:pPr lvl="1"/>
            <a:r>
              <a:rPr lang="en-US" dirty="0"/>
              <a:t>To keep my spending to a minimum during my eight-month stay in Egypt, I made a conscious effort to limit my expenses. I walked to my Arabic institute since it was close to my apartment, ate most of my meals at home, and only went out for special occasions or to try new experiences. By making these small changes, I was able to manage my finances effectively during my trip to Egypt.</a:t>
            </a:r>
          </a:p>
        </p:txBody>
      </p:sp>
    </p:spTree>
    <p:extLst>
      <p:ext uri="{BB962C8B-B14F-4D97-AF65-F5344CB8AC3E}">
        <p14:creationId xmlns:p14="http://schemas.microsoft.com/office/powerpoint/2010/main" val="3917498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63802-B79F-BA42-A0AC-89357A65BB63}"/>
              </a:ext>
            </a:extLst>
          </p:cNvPr>
          <p:cNvSpPr>
            <a:spLocks noGrp="1"/>
          </p:cNvSpPr>
          <p:nvPr>
            <p:ph type="title"/>
          </p:nvPr>
        </p:nvSpPr>
        <p:spPr/>
        <p:txBody>
          <a:bodyPr/>
          <a:lstStyle/>
          <a:p>
            <a:pPr algn="ctr"/>
            <a:r>
              <a:rPr lang="en-US" dirty="0"/>
              <a:t>Arabic institute in Egypt</a:t>
            </a:r>
          </a:p>
        </p:txBody>
      </p:sp>
      <p:sp>
        <p:nvSpPr>
          <p:cNvPr id="3" name="Content Placeholder 2">
            <a:extLst>
              <a:ext uri="{FF2B5EF4-FFF2-40B4-BE49-F238E27FC236}">
                <a16:creationId xmlns:a16="http://schemas.microsoft.com/office/drawing/2014/main" id="{B964EA54-E56B-A148-8D30-A87273CBFC6A}"/>
              </a:ext>
            </a:extLst>
          </p:cNvPr>
          <p:cNvSpPr>
            <a:spLocks noGrp="1"/>
          </p:cNvSpPr>
          <p:nvPr>
            <p:ph idx="1"/>
          </p:nvPr>
        </p:nvSpPr>
        <p:spPr/>
        <p:txBody>
          <a:bodyPr>
            <a:normAutofit fontScale="85000" lnSpcReduction="10000"/>
          </a:bodyPr>
          <a:lstStyle/>
          <a:p>
            <a:r>
              <a:rPr lang="en-US" dirty="0"/>
              <a:t>When it comes to Arabic institutes in Egypt, it's important to choose one that best fits your needs and goals. Here are some factors to consider:</a:t>
            </a:r>
          </a:p>
          <a:p>
            <a:r>
              <a:rPr lang="en-US" dirty="0"/>
              <a:t>Location: Choose an institute located in a safe and convenient area, close to your accommodation and other necessities.</a:t>
            </a:r>
          </a:p>
          <a:p>
            <a:r>
              <a:rPr lang="en-US" dirty="0"/>
              <a:t>Program offerings: Consider the type of program you want to enroll in, whether it's an intensive course, a part-time program, or a long-term course.</a:t>
            </a:r>
          </a:p>
          <a:p>
            <a:r>
              <a:rPr lang="en-US" dirty="0"/>
              <a:t>Class sizes: Look for institutes that offer small class sizes, which allow for more personalized attention from teachers.</a:t>
            </a:r>
          </a:p>
          <a:p>
            <a:r>
              <a:rPr lang="en-US" dirty="0"/>
              <a:t>Curriculum: Consider the curriculum of each institute and choose one that aligns with your learning style and goals.</a:t>
            </a:r>
          </a:p>
          <a:p>
            <a:r>
              <a:rPr lang="en-US" dirty="0"/>
              <a:t>Reputation: Research the reputation of each institute, read reviews from current students and alumni, and speak with them to get a better understanding of each institute.</a:t>
            </a:r>
          </a:p>
          <a:p>
            <a:r>
              <a:rPr lang="en-US" dirty="0"/>
              <a:t>Cost: Compare the cost of each institute and factor in all associated fees, such as housing, books, and materials.</a:t>
            </a:r>
          </a:p>
          <a:p>
            <a:r>
              <a:rPr lang="en-US" dirty="0"/>
              <a:t>Availability: Check if the institute you're interested in has availability for the dates you're planning to travel.</a:t>
            </a:r>
          </a:p>
          <a:p>
            <a:r>
              <a:rPr lang="en-US" dirty="0"/>
              <a:t>By considering these factors, you can choose an Arabic institute in Egypt that best aligns with your goals and budget.</a:t>
            </a:r>
          </a:p>
          <a:p>
            <a:endParaRPr lang="en-US" dirty="0"/>
          </a:p>
        </p:txBody>
      </p:sp>
    </p:spTree>
    <p:extLst>
      <p:ext uri="{BB962C8B-B14F-4D97-AF65-F5344CB8AC3E}">
        <p14:creationId xmlns:p14="http://schemas.microsoft.com/office/powerpoint/2010/main" val="582892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63802-B79F-BA42-A0AC-89357A65BB63}"/>
              </a:ext>
            </a:extLst>
          </p:cNvPr>
          <p:cNvSpPr>
            <a:spLocks noGrp="1"/>
          </p:cNvSpPr>
          <p:nvPr>
            <p:ph type="title"/>
          </p:nvPr>
        </p:nvSpPr>
        <p:spPr/>
        <p:txBody>
          <a:bodyPr/>
          <a:lstStyle/>
          <a:p>
            <a:pPr algn="ctr"/>
            <a:r>
              <a:rPr lang="en-US" dirty="0"/>
              <a:t>List of Arabic institute in Egypt</a:t>
            </a:r>
          </a:p>
        </p:txBody>
      </p:sp>
      <p:sp>
        <p:nvSpPr>
          <p:cNvPr id="3" name="Content Placeholder 2">
            <a:extLst>
              <a:ext uri="{FF2B5EF4-FFF2-40B4-BE49-F238E27FC236}">
                <a16:creationId xmlns:a16="http://schemas.microsoft.com/office/drawing/2014/main" id="{B964EA54-E56B-A148-8D30-A87273CBFC6A}"/>
              </a:ext>
            </a:extLst>
          </p:cNvPr>
          <p:cNvSpPr>
            <a:spLocks noGrp="1"/>
          </p:cNvSpPr>
          <p:nvPr>
            <p:ph idx="1"/>
          </p:nvPr>
        </p:nvSpPr>
        <p:spPr/>
        <p:txBody>
          <a:bodyPr>
            <a:normAutofit fontScale="70000" lnSpcReduction="20000"/>
          </a:bodyPr>
          <a:lstStyle/>
          <a:p>
            <a:pPr algn="l">
              <a:buFont typeface="+mj-lt"/>
              <a:buAutoNum type="arabicPeriod"/>
            </a:pPr>
            <a:r>
              <a:rPr lang="en-US" b="0" i="0" dirty="0">
                <a:solidFill>
                  <a:srgbClr val="374151"/>
                </a:solidFill>
                <a:effectLst/>
              </a:rPr>
              <a:t>Al-Ibaanah Arabic Center</a:t>
            </a:r>
          </a:p>
          <a:p>
            <a:pPr algn="l">
              <a:buFont typeface="+mj-lt"/>
              <a:buAutoNum type="arabicPeriod"/>
            </a:pPr>
            <a:r>
              <a:rPr lang="en-US" b="0" i="0" dirty="0">
                <a:solidFill>
                  <a:srgbClr val="374151"/>
                </a:solidFill>
                <a:effectLst/>
              </a:rPr>
              <a:t>Fajr Center for Arabic Language</a:t>
            </a:r>
          </a:p>
          <a:p>
            <a:pPr algn="l">
              <a:buFont typeface="+mj-lt"/>
              <a:buAutoNum type="arabicPeriod"/>
            </a:pPr>
            <a:r>
              <a:rPr lang="en-US" b="0" i="0" dirty="0">
                <a:solidFill>
                  <a:srgbClr val="374151"/>
                </a:solidFill>
                <a:effectLst/>
              </a:rPr>
              <a:t>Qasid Institute</a:t>
            </a:r>
          </a:p>
          <a:p>
            <a:pPr>
              <a:buFont typeface="+mj-lt"/>
              <a:buAutoNum type="arabicPeriod"/>
            </a:pPr>
            <a:r>
              <a:rPr lang="en-US" b="0" i="0" dirty="0">
                <a:solidFill>
                  <a:srgbClr val="374151"/>
                </a:solidFill>
                <a:effectLst/>
              </a:rPr>
              <a:t>Al-Diwan Center</a:t>
            </a:r>
          </a:p>
          <a:p>
            <a:pPr algn="l">
              <a:buFont typeface="+mj-lt"/>
              <a:buAutoNum type="arabicPeriod"/>
            </a:pPr>
            <a:r>
              <a:rPr lang="en-US" b="0" i="0" dirty="0">
                <a:solidFill>
                  <a:srgbClr val="374151"/>
                </a:solidFill>
                <a:effectLst/>
              </a:rPr>
              <a:t>Qortoba institute for Arabic studies</a:t>
            </a:r>
          </a:p>
          <a:p>
            <a:pPr algn="l">
              <a:buFont typeface="+mj-lt"/>
              <a:buAutoNum type="arabicPeriod"/>
            </a:pPr>
            <a:r>
              <a:rPr lang="en-US" dirty="0"/>
              <a:t>Nile Learning Center</a:t>
            </a:r>
          </a:p>
          <a:p>
            <a:pPr algn="l">
              <a:buFont typeface="+mj-lt"/>
              <a:buAutoNum type="arabicPeriod"/>
            </a:pPr>
            <a:r>
              <a:rPr lang="en-US" dirty="0"/>
              <a:t>Kalimāt Language &amp; Cultural Centre</a:t>
            </a:r>
          </a:p>
          <a:p>
            <a:pPr algn="l">
              <a:buFont typeface="+mj-lt"/>
              <a:buAutoNum type="arabicPeriod"/>
            </a:pPr>
            <a:r>
              <a:rPr lang="en-US" dirty="0"/>
              <a:t>Lisan Al-Arab Language Center</a:t>
            </a:r>
          </a:p>
          <a:p>
            <a:pPr algn="l">
              <a:buFont typeface="+mj-lt"/>
              <a:buAutoNum type="arabicPeriod"/>
            </a:pPr>
            <a:r>
              <a:rPr lang="en-US" dirty="0"/>
              <a:t>Noon Center</a:t>
            </a:r>
          </a:p>
          <a:p>
            <a:pPr algn="l">
              <a:buFont typeface="+mj-lt"/>
              <a:buAutoNum type="arabicPeriod"/>
            </a:pPr>
            <a:r>
              <a:rPr lang="en-US" dirty="0"/>
              <a:t>Hedayet Institute</a:t>
            </a:r>
          </a:p>
          <a:p>
            <a:pPr algn="l">
              <a:buFont typeface="+mj-lt"/>
              <a:buAutoNum type="arabicPeriod"/>
            </a:pPr>
            <a:r>
              <a:rPr lang="en-US" dirty="0"/>
              <a:t>Al-dirassa Center – Online Institute </a:t>
            </a:r>
          </a:p>
          <a:p>
            <a:r>
              <a:rPr lang="en-US" dirty="0"/>
              <a:t>These institutes have received positive feedback from students who have studied there, and I personally have had a positive experience with some of them. It's important to note that everyone's experience is different, and what works for one person may not work for another. </a:t>
            </a:r>
          </a:p>
          <a:p>
            <a:pPr algn="l">
              <a:buFont typeface="+mj-lt"/>
              <a:buAutoNum type="arabicPeriod"/>
            </a:pPr>
            <a:endParaRPr lang="en-US" dirty="0"/>
          </a:p>
        </p:txBody>
      </p:sp>
    </p:spTree>
    <p:extLst>
      <p:ext uri="{BB962C8B-B14F-4D97-AF65-F5344CB8AC3E}">
        <p14:creationId xmlns:p14="http://schemas.microsoft.com/office/powerpoint/2010/main" val="2353725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63802-B79F-BA42-A0AC-89357A65BB63}"/>
              </a:ext>
            </a:extLst>
          </p:cNvPr>
          <p:cNvSpPr>
            <a:spLocks noGrp="1"/>
          </p:cNvSpPr>
          <p:nvPr>
            <p:ph type="title"/>
          </p:nvPr>
        </p:nvSpPr>
        <p:spPr/>
        <p:txBody>
          <a:bodyPr/>
          <a:lstStyle/>
          <a:p>
            <a:pPr algn="ctr"/>
            <a:r>
              <a:rPr lang="en-US" dirty="0"/>
              <a:t>My personal experience with </a:t>
            </a:r>
            <a:br>
              <a:rPr lang="en-US" dirty="0"/>
            </a:br>
            <a:r>
              <a:rPr lang="en-US" dirty="0"/>
              <a:t>Arabic institute in Egypt,</a:t>
            </a:r>
          </a:p>
        </p:txBody>
      </p:sp>
      <p:sp>
        <p:nvSpPr>
          <p:cNvPr id="3" name="Content Placeholder 2">
            <a:extLst>
              <a:ext uri="{FF2B5EF4-FFF2-40B4-BE49-F238E27FC236}">
                <a16:creationId xmlns:a16="http://schemas.microsoft.com/office/drawing/2014/main" id="{B964EA54-E56B-A148-8D30-A87273CBFC6A}"/>
              </a:ext>
            </a:extLst>
          </p:cNvPr>
          <p:cNvSpPr>
            <a:spLocks noGrp="1"/>
          </p:cNvSpPr>
          <p:nvPr>
            <p:ph idx="1"/>
          </p:nvPr>
        </p:nvSpPr>
        <p:spPr/>
        <p:txBody>
          <a:bodyPr>
            <a:normAutofit fontScale="92500" lnSpcReduction="20000"/>
          </a:bodyPr>
          <a:lstStyle/>
          <a:p>
            <a:pPr marL="0" indent="0" algn="l">
              <a:buNone/>
            </a:pPr>
            <a:endParaRPr lang="en-US" b="0" i="0" dirty="0">
              <a:solidFill>
                <a:srgbClr val="374151"/>
              </a:solidFill>
              <a:effectLst/>
              <a:latin typeface="Söhne"/>
            </a:endParaRPr>
          </a:p>
          <a:p>
            <a:endParaRPr lang="en-US" b="0" i="0" dirty="0">
              <a:solidFill>
                <a:srgbClr val="374151"/>
              </a:solidFill>
              <a:effectLst/>
              <a:latin typeface="Söhne"/>
            </a:endParaRPr>
          </a:p>
          <a:p>
            <a:r>
              <a:rPr lang="en-US" b="0" i="0" dirty="0">
                <a:solidFill>
                  <a:srgbClr val="374151"/>
                </a:solidFill>
                <a:effectLst/>
                <a:latin typeface="Söhne"/>
              </a:rPr>
              <a:t>I studied at </a:t>
            </a:r>
          </a:p>
          <a:p>
            <a:pPr lvl="1">
              <a:buFont typeface="+mj-lt"/>
              <a:buAutoNum type="arabicPeriod"/>
            </a:pPr>
            <a:r>
              <a:rPr lang="en-US" b="0" i="0" dirty="0">
                <a:solidFill>
                  <a:srgbClr val="374151"/>
                </a:solidFill>
                <a:effectLst/>
                <a:latin typeface="Söhne"/>
              </a:rPr>
              <a:t>Al-Ibaanah Arabic Center</a:t>
            </a:r>
          </a:p>
          <a:p>
            <a:pPr lvl="2">
              <a:buFont typeface="+mj-lt"/>
              <a:buAutoNum type="arabicPeriod"/>
            </a:pPr>
            <a:r>
              <a:rPr lang="en-US" dirty="0">
                <a:solidFill>
                  <a:srgbClr val="374151"/>
                </a:solidFill>
                <a:latin typeface="Söhne"/>
              </a:rPr>
              <a:t>Focused more on grammar </a:t>
            </a:r>
          </a:p>
          <a:p>
            <a:pPr lvl="2">
              <a:buFont typeface="+mj-lt"/>
              <a:buAutoNum type="arabicPeriod"/>
            </a:pPr>
            <a:r>
              <a:rPr lang="en-US" b="0" i="0" dirty="0">
                <a:solidFill>
                  <a:srgbClr val="374151"/>
                </a:solidFill>
                <a:effectLst/>
                <a:latin typeface="Söhne"/>
              </a:rPr>
              <a:t>Small class size</a:t>
            </a:r>
          </a:p>
          <a:p>
            <a:pPr lvl="2">
              <a:buFont typeface="+mj-lt"/>
              <a:buAutoNum type="arabicPeriod"/>
            </a:pPr>
            <a:r>
              <a:rPr lang="en-US" dirty="0">
                <a:solidFill>
                  <a:srgbClr val="374151"/>
                </a:solidFill>
                <a:latin typeface="Söhne"/>
              </a:rPr>
              <a:t>Amazing teachers </a:t>
            </a:r>
          </a:p>
          <a:p>
            <a:pPr lvl="2">
              <a:buFont typeface="+mj-lt"/>
              <a:buAutoNum type="arabicPeriod"/>
            </a:pPr>
            <a:endParaRPr lang="en-US" b="0" i="0" dirty="0">
              <a:solidFill>
                <a:srgbClr val="374151"/>
              </a:solidFill>
              <a:effectLst/>
              <a:latin typeface="Söhne"/>
            </a:endParaRPr>
          </a:p>
          <a:p>
            <a:pPr lvl="1">
              <a:buFont typeface="+mj-lt"/>
              <a:buAutoNum type="arabicPeriod"/>
            </a:pPr>
            <a:r>
              <a:rPr lang="en-US" b="0" i="0" dirty="0">
                <a:solidFill>
                  <a:srgbClr val="374151"/>
                </a:solidFill>
                <a:effectLst/>
                <a:latin typeface="Söhne"/>
              </a:rPr>
              <a:t>Fajr Center for Arabic Language</a:t>
            </a:r>
          </a:p>
          <a:p>
            <a:pPr lvl="2">
              <a:buFont typeface="+mj-lt"/>
              <a:buAutoNum type="arabicPeriod"/>
            </a:pPr>
            <a:r>
              <a:rPr lang="en-US" dirty="0">
                <a:solidFill>
                  <a:srgbClr val="374151"/>
                </a:solidFill>
                <a:latin typeface="Söhne"/>
              </a:rPr>
              <a:t>Focused more on vocabulary </a:t>
            </a:r>
          </a:p>
          <a:p>
            <a:pPr lvl="2">
              <a:buFont typeface="+mj-lt"/>
              <a:buAutoNum type="arabicPeriod"/>
            </a:pPr>
            <a:r>
              <a:rPr lang="en-US" b="0" i="0" dirty="0">
                <a:solidFill>
                  <a:srgbClr val="374151"/>
                </a:solidFill>
                <a:effectLst/>
                <a:latin typeface="Söhne"/>
              </a:rPr>
              <a:t>Small class size</a:t>
            </a:r>
          </a:p>
          <a:p>
            <a:pPr lvl="2">
              <a:buFont typeface="+mj-lt"/>
              <a:buAutoNum type="arabicPeriod"/>
            </a:pPr>
            <a:r>
              <a:rPr lang="en-US" dirty="0">
                <a:solidFill>
                  <a:srgbClr val="374151"/>
                </a:solidFill>
                <a:latin typeface="Söhne"/>
              </a:rPr>
              <a:t>Amazing teachers </a:t>
            </a:r>
            <a:endParaRPr lang="en-US" b="0" i="0" dirty="0">
              <a:solidFill>
                <a:srgbClr val="374151"/>
              </a:solidFill>
              <a:effectLst/>
              <a:latin typeface="Söhne"/>
            </a:endParaRPr>
          </a:p>
          <a:p>
            <a:endParaRPr lang="en-US" b="0" i="0" dirty="0">
              <a:solidFill>
                <a:srgbClr val="374151"/>
              </a:solidFill>
              <a:effectLst/>
              <a:latin typeface="Söhne"/>
            </a:endParaRPr>
          </a:p>
          <a:p>
            <a:endParaRPr lang="en-US" b="0" i="0" dirty="0">
              <a:solidFill>
                <a:srgbClr val="374151"/>
              </a:solidFill>
              <a:effectLst/>
              <a:latin typeface="Söhne"/>
            </a:endParaRPr>
          </a:p>
          <a:p>
            <a:pPr lvl="1"/>
            <a:endParaRPr lang="en-US" b="0" i="0" dirty="0">
              <a:solidFill>
                <a:srgbClr val="374151"/>
              </a:solidFill>
              <a:effectLst/>
              <a:latin typeface="Söhne"/>
            </a:endParaRPr>
          </a:p>
          <a:p>
            <a:pPr algn="l">
              <a:buFont typeface="+mj-lt"/>
              <a:buAutoNum type="arabicPeriod"/>
            </a:pPr>
            <a:endParaRPr lang="en-US" dirty="0"/>
          </a:p>
          <a:p>
            <a:pPr marL="0" indent="0" algn="l">
              <a:buNone/>
            </a:pPr>
            <a:endParaRPr lang="en-US" dirty="0"/>
          </a:p>
        </p:txBody>
      </p:sp>
    </p:spTree>
    <p:extLst>
      <p:ext uri="{BB962C8B-B14F-4D97-AF65-F5344CB8AC3E}">
        <p14:creationId xmlns:p14="http://schemas.microsoft.com/office/powerpoint/2010/main" val="554284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68CAC-EA5E-9E41-92E5-5E2E4F508AE4}"/>
              </a:ext>
            </a:extLst>
          </p:cNvPr>
          <p:cNvSpPr>
            <a:spLocks noGrp="1"/>
          </p:cNvSpPr>
          <p:nvPr>
            <p:ph type="title"/>
          </p:nvPr>
        </p:nvSpPr>
        <p:spPr/>
        <p:txBody>
          <a:bodyPr/>
          <a:lstStyle/>
          <a:p>
            <a:pPr algn="ctr"/>
            <a:r>
              <a:rPr lang="en-US" dirty="0"/>
              <a:t>Accommodation</a:t>
            </a:r>
          </a:p>
        </p:txBody>
      </p:sp>
      <p:sp>
        <p:nvSpPr>
          <p:cNvPr id="3" name="Content Placeholder 2">
            <a:extLst>
              <a:ext uri="{FF2B5EF4-FFF2-40B4-BE49-F238E27FC236}">
                <a16:creationId xmlns:a16="http://schemas.microsoft.com/office/drawing/2014/main" id="{1087E4F9-9A3E-964D-B57C-1E80F5788978}"/>
              </a:ext>
            </a:extLst>
          </p:cNvPr>
          <p:cNvSpPr>
            <a:spLocks noGrp="1"/>
          </p:cNvSpPr>
          <p:nvPr>
            <p:ph idx="1"/>
          </p:nvPr>
        </p:nvSpPr>
        <p:spPr/>
        <p:txBody>
          <a:bodyPr>
            <a:normAutofit fontScale="85000" lnSpcReduction="10000"/>
          </a:bodyPr>
          <a:lstStyle/>
          <a:p>
            <a:pPr>
              <a:lnSpc>
                <a:spcPct val="150000"/>
              </a:lnSpc>
            </a:pPr>
            <a:r>
              <a:rPr lang="en-US" dirty="0"/>
              <a:t>When it comes to finding accommodation, it's important to prioritize both safety and proximity to your language institute. You'll want to choose a place to stay that is both safe and secure, and that is conveniently located close to your institute. This way, you'll be able to focus on your studies and not have to worry about long commutes or safety concerns. When researching potential accommodations, be sure to consider the location, safety, and overall living conditions. And don't hesitate to ask the Arabic institute for recommendations on nearby housing options. </a:t>
            </a:r>
          </a:p>
          <a:p>
            <a:pPr>
              <a:lnSpc>
                <a:spcPct val="150000"/>
              </a:lnSpc>
            </a:pPr>
            <a:r>
              <a:rPr lang="en-US" dirty="0"/>
              <a:t>My advice is to look for accommodations in Nasr City. This area is home to many language centers, making it a convenient location for students. Additionally, Nasr City is also the location of Al-Azhar University, one of the world's leading Islamic universities. By staying in Nasr City, you'll be in the heart of the language and cultural learning opportunities that Egypt has to offer. </a:t>
            </a:r>
          </a:p>
          <a:p>
            <a:pPr>
              <a:lnSpc>
                <a:spcPct val="150000"/>
              </a:lnSpc>
            </a:pPr>
            <a:r>
              <a:rPr lang="en-US" dirty="0"/>
              <a:t>I lived in Al Hayy Ath-Thāmin (8th district) in Nasr City. This was close to both Al-Ibaanah Arabic Center &amp; Fajr Center for Arabic Language.</a:t>
            </a:r>
          </a:p>
        </p:txBody>
      </p:sp>
    </p:spTree>
    <p:extLst>
      <p:ext uri="{BB962C8B-B14F-4D97-AF65-F5344CB8AC3E}">
        <p14:creationId xmlns:p14="http://schemas.microsoft.com/office/powerpoint/2010/main" val="2157272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59157" y="1113764"/>
            <a:ext cx="3269749" cy="4624327"/>
          </a:xfrm>
        </p:spPr>
        <p:txBody>
          <a:bodyPr anchor="ctr">
            <a:normAutofit/>
          </a:bodyPr>
          <a:lstStyle/>
          <a:p>
            <a:pPr algn="ctr"/>
            <a:r>
              <a:rPr lang="en-US" sz="3200" dirty="0">
                <a:solidFill>
                  <a:srgbClr val="FFFFFF"/>
                </a:solidFill>
              </a:rPr>
              <a:t>During  Your  Stay</a:t>
            </a:r>
          </a:p>
        </p:txBody>
      </p:sp>
      <p:sp>
        <p:nvSpPr>
          <p:cNvPr id="3" name="Content Placeholder 2"/>
          <p:cNvSpPr>
            <a:spLocks noGrp="1"/>
          </p:cNvSpPr>
          <p:nvPr>
            <p:ph idx="1"/>
          </p:nvPr>
        </p:nvSpPr>
        <p:spPr>
          <a:xfrm>
            <a:off x="5155905" y="1113764"/>
            <a:ext cx="6108179" cy="4624327"/>
          </a:xfrm>
        </p:spPr>
        <p:txBody>
          <a:bodyPr anchor="ctr">
            <a:normAutofit fontScale="92500" lnSpcReduction="10000"/>
          </a:bodyPr>
          <a:lstStyle/>
          <a:p>
            <a:endParaRPr lang="en-US" dirty="0"/>
          </a:p>
          <a:p>
            <a:pPr marL="0" indent="0">
              <a:buNone/>
            </a:pPr>
            <a:r>
              <a:rPr lang="en-US" dirty="0"/>
              <a:t>Maximizing your learning is the most important thing to consider during your stay. Here are some tips for doing just that:</a:t>
            </a:r>
          </a:p>
          <a:p>
            <a:r>
              <a:rPr lang="en-US" dirty="0"/>
              <a:t>Attend class regularly: Consistent attendance is crucial for making progress in your Arabic studies. Make sure to attend all your classes, do your homework, be fully present and engaged while there.</a:t>
            </a:r>
          </a:p>
          <a:p>
            <a:r>
              <a:rPr lang="en-US" dirty="0"/>
              <a:t>Practice outside of class: In addition to attending class, it's important to practice speaking and using Fus’ha Arabic outside of class as well. This can be done through speaking with locals (but make sure its Fus’ha and not Amiyah) </a:t>
            </a:r>
          </a:p>
          <a:p>
            <a:r>
              <a:rPr lang="en-US" dirty="0"/>
              <a:t>Immerse yourself in the language: listen &amp; watch programs in Fus’ha Arabic such as the news.  Also Friday Khutbah can be a good resources for listening and improving your understanding </a:t>
            </a:r>
          </a:p>
          <a:p>
            <a:r>
              <a:rPr lang="en-US" dirty="0"/>
              <a:t>Taking thorough notes during classes</a:t>
            </a:r>
          </a:p>
          <a:p>
            <a:pPr lvl="1"/>
            <a:endParaRPr lang="en-US" dirty="0"/>
          </a:p>
        </p:txBody>
      </p:sp>
    </p:spTree>
    <p:extLst>
      <p:ext uri="{BB962C8B-B14F-4D97-AF65-F5344CB8AC3E}">
        <p14:creationId xmlns:p14="http://schemas.microsoft.com/office/powerpoint/2010/main" val="3356344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68CAC-EA5E-9E41-92E5-5E2E4F508AE4}"/>
              </a:ext>
            </a:extLst>
          </p:cNvPr>
          <p:cNvSpPr>
            <a:spLocks noGrp="1"/>
          </p:cNvSpPr>
          <p:nvPr>
            <p:ph type="title"/>
          </p:nvPr>
        </p:nvSpPr>
        <p:spPr/>
        <p:txBody>
          <a:bodyPr/>
          <a:lstStyle/>
          <a:p>
            <a:pPr algn="ctr"/>
            <a:r>
              <a:rPr lang="en-US" dirty="0"/>
              <a:t>Ways I Maximized my learning </a:t>
            </a:r>
            <a:br>
              <a:rPr lang="en-US" dirty="0"/>
            </a:br>
            <a:r>
              <a:rPr lang="en-US" dirty="0"/>
              <a:t>while in Egypt</a:t>
            </a:r>
          </a:p>
        </p:txBody>
      </p:sp>
      <p:sp>
        <p:nvSpPr>
          <p:cNvPr id="3" name="Content Placeholder 2">
            <a:extLst>
              <a:ext uri="{FF2B5EF4-FFF2-40B4-BE49-F238E27FC236}">
                <a16:creationId xmlns:a16="http://schemas.microsoft.com/office/drawing/2014/main" id="{1087E4F9-9A3E-964D-B57C-1E80F5788978}"/>
              </a:ext>
            </a:extLst>
          </p:cNvPr>
          <p:cNvSpPr>
            <a:spLocks noGrp="1"/>
          </p:cNvSpPr>
          <p:nvPr>
            <p:ph idx="1"/>
          </p:nvPr>
        </p:nvSpPr>
        <p:spPr/>
        <p:txBody>
          <a:bodyPr>
            <a:normAutofit fontScale="85000" lnSpcReduction="10000"/>
          </a:bodyPr>
          <a:lstStyle/>
          <a:p>
            <a:endParaRPr lang="en-US" dirty="0"/>
          </a:p>
          <a:p>
            <a:r>
              <a:rPr lang="en-US" dirty="0"/>
              <a:t>Consistent class attendance: I attended classes 5 days a week, making sure to never miss a class.</a:t>
            </a:r>
          </a:p>
          <a:p>
            <a:r>
              <a:rPr lang="en-US" dirty="0"/>
              <a:t>Daily homework: I made sure to do my homework every day, which helped reinforce what I learned in class and improve my Arabic skills.</a:t>
            </a:r>
          </a:p>
          <a:p>
            <a:r>
              <a:rPr lang="en-US" dirty="0"/>
              <a:t>Reviewing notes: I reviewed my notes before and after each class, making sure to understand and retain the information presented.</a:t>
            </a:r>
          </a:p>
          <a:p>
            <a:r>
              <a:rPr lang="en-US" dirty="0"/>
              <a:t>Watching Arabic programs: I made a habit of watching programs in Fus'ha Arabic, which was mostly cartoons. This helped me improve my listening and comprehension skills in a fun and engaging way.</a:t>
            </a:r>
          </a:p>
          <a:p>
            <a:r>
              <a:rPr lang="en-US" dirty="0"/>
              <a:t>Attending Friday khutbah: I attended Friday khutbah regularly to practice my listening and understanding of Fus'ha Arabic. This was my favorite way of practicing the language.</a:t>
            </a:r>
          </a:p>
          <a:p>
            <a:r>
              <a:rPr lang="en-US" dirty="0"/>
              <a:t>Taking good notes: I took thorough notes during my classes and made sure to maintain those notes after each class.</a:t>
            </a:r>
          </a:p>
          <a:p>
            <a:r>
              <a:rPr lang="en-US" dirty="0"/>
              <a:t>Having a study buddy: I found it helpful to have a study buddy who was in the same level as me. This allowed us to practice speaking and help each other with our language skills.</a:t>
            </a:r>
          </a:p>
          <a:p>
            <a:endParaRPr lang="en-US" dirty="0"/>
          </a:p>
          <a:p>
            <a:endParaRPr lang="en-US" dirty="0"/>
          </a:p>
        </p:txBody>
      </p:sp>
    </p:spTree>
    <p:extLst>
      <p:ext uri="{BB962C8B-B14F-4D97-AF65-F5344CB8AC3E}">
        <p14:creationId xmlns:p14="http://schemas.microsoft.com/office/powerpoint/2010/main" val="3395002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BED655-2EC5-4704-ADD4-A91564533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CBA419E7-4B43-4FA7-846D-76D394A32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F7D34090-8F5C-4A49-8452-7328D6632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1B55B7B2-03F9-46F2-AE7C-2AC5156F40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E08D4B6A-8113-4DFB-B82E-B60CAC8E0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2" name="Rectangle 21">
            <a:extLst>
              <a:ext uri="{FF2B5EF4-FFF2-40B4-BE49-F238E27FC236}">
                <a16:creationId xmlns:a16="http://schemas.microsoft.com/office/drawing/2014/main" id="{9822E561-F97C-4CBB-A9A6-A6BF6317B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DAFC00E-C47D-E642-9F8A-B593D2840C62}"/>
              </a:ext>
            </a:extLst>
          </p:cNvPr>
          <p:cNvSpPr>
            <a:spLocks noGrp="1"/>
          </p:cNvSpPr>
          <p:nvPr>
            <p:ph type="title"/>
          </p:nvPr>
        </p:nvSpPr>
        <p:spPr>
          <a:xfrm>
            <a:off x="638620" y="863695"/>
            <a:ext cx="3511233" cy="3779995"/>
          </a:xfrm>
        </p:spPr>
        <p:txBody>
          <a:bodyPr vert="horz" lIns="91440" tIns="45720" rIns="91440" bIns="45720" rtlCol="0" anchor="ctr">
            <a:normAutofit/>
          </a:bodyPr>
          <a:lstStyle/>
          <a:p>
            <a:r>
              <a:rPr lang="en-US" sz="3600" dirty="0">
                <a:solidFill>
                  <a:srgbClr val="FFFFFF"/>
                </a:solidFill>
              </a:rPr>
              <a:t>Some of my class notes</a:t>
            </a:r>
          </a:p>
        </p:txBody>
      </p:sp>
      <p:sp>
        <p:nvSpPr>
          <p:cNvPr id="24" name="Rectangle 23">
            <a:extLst>
              <a:ext uri="{FF2B5EF4-FFF2-40B4-BE49-F238E27FC236}">
                <a16:creationId xmlns:a16="http://schemas.microsoft.com/office/drawing/2014/main" id="{B01B0E58-A5C8-4CDA-A2E0-35DF94E59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20" y="457200"/>
            <a:ext cx="3511233" cy="91439"/>
          </a:xfrm>
          <a:prstGeom prst="rect">
            <a:avLst/>
          </a:prstGeom>
          <a:solidFill>
            <a:srgbClr val="2DA2B0"/>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Content Placeholder 6" descr="A picture containing text, document&#10;&#10;Description automatically generated">
            <a:extLst>
              <a:ext uri="{FF2B5EF4-FFF2-40B4-BE49-F238E27FC236}">
                <a16:creationId xmlns:a16="http://schemas.microsoft.com/office/drawing/2014/main" id="{7E0B614B-9EDD-834D-B1AF-11BEE8F2B0A2}"/>
              </a:ext>
            </a:extLst>
          </p:cNvPr>
          <p:cNvPicPr>
            <a:picLocks noGrp="1" noChangeAspect="1"/>
          </p:cNvPicPr>
          <p:nvPr>
            <p:ph idx="1"/>
          </p:nvPr>
        </p:nvPicPr>
        <p:blipFill rotWithShape="1">
          <a:blip r:embed="rId2"/>
          <a:srcRect r="-1" b="4729"/>
          <a:stretch/>
        </p:blipFill>
        <p:spPr>
          <a:xfrm>
            <a:off x="4654295" y="10"/>
            <a:ext cx="7537705" cy="6857990"/>
          </a:xfrm>
          <a:prstGeom prst="rect">
            <a:avLst/>
          </a:prstGeom>
        </p:spPr>
      </p:pic>
    </p:spTree>
    <p:extLst>
      <p:ext uri="{BB962C8B-B14F-4D97-AF65-F5344CB8AC3E}">
        <p14:creationId xmlns:p14="http://schemas.microsoft.com/office/powerpoint/2010/main" val="1114381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59157" y="1113764"/>
            <a:ext cx="3269749" cy="4624327"/>
          </a:xfrm>
        </p:spPr>
        <p:txBody>
          <a:bodyPr anchor="ctr">
            <a:normAutofit/>
          </a:bodyPr>
          <a:lstStyle/>
          <a:p>
            <a:pPr algn="ctr"/>
            <a:r>
              <a:rPr lang="en-US" sz="3200" dirty="0">
                <a:solidFill>
                  <a:srgbClr val="FFFFFF"/>
                </a:solidFill>
              </a:rPr>
              <a:t>After  Your  Travels</a:t>
            </a:r>
          </a:p>
        </p:txBody>
      </p:sp>
      <p:sp>
        <p:nvSpPr>
          <p:cNvPr id="3" name="Content Placeholder 2"/>
          <p:cNvSpPr>
            <a:spLocks noGrp="1"/>
          </p:cNvSpPr>
          <p:nvPr>
            <p:ph idx="1"/>
          </p:nvPr>
        </p:nvSpPr>
        <p:spPr>
          <a:xfrm>
            <a:off x="5155905" y="1113764"/>
            <a:ext cx="6108179" cy="4624327"/>
          </a:xfrm>
        </p:spPr>
        <p:txBody>
          <a:bodyPr anchor="ctr">
            <a:normAutofit lnSpcReduction="10000"/>
          </a:bodyPr>
          <a:lstStyle/>
          <a:p>
            <a:endParaRPr lang="en-US" dirty="0"/>
          </a:p>
          <a:p>
            <a:endParaRPr lang="en-US" dirty="0"/>
          </a:p>
          <a:p>
            <a:endParaRPr lang="en-US" dirty="0"/>
          </a:p>
          <a:p>
            <a:r>
              <a:rPr lang="en-US" dirty="0"/>
              <a:t>The main thing to consider after your travels is maintaining your Arabic skills. Here are some effective ways to do that:</a:t>
            </a:r>
          </a:p>
          <a:p>
            <a:pPr lvl="1"/>
            <a:r>
              <a:rPr lang="en-US" dirty="0"/>
              <a:t>Continue with an online institute: Consider enrolling in an online program with the same institute you attended in Egypt to continue your Arabic studies. Arrange this before you leave the country to ensure a seamless transition. Many of the Arabic institutes listed offer both in-person and online options.</a:t>
            </a:r>
          </a:p>
          <a:p>
            <a:pPr lvl="1"/>
            <a:r>
              <a:rPr lang="en-US" dirty="0"/>
              <a:t>Keep your materials: Bring all your notes and books with you to use as resources for your continued learning.</a:t>
            </a:r>
          </a:p>
          <a:p>
            <a:pPr lvl="1"/>
            <a:r>
              <a:rPr lang="en-US" dirty="0"/>
              <a:t>Teach what you know: Share your knowledge with others by teaching what you learned during your time in Egypt. This will help you retain your Arabic knowledge and benefit your community.</a:t>
            </a:r>
          </a:p>
          <a:p>
            <a:pPr lvl="1"/>
            <a:endParaRPr lang="en-US" dirty="0"/>
          </a:p>
          <a:p>
            <a:endParaRPr lang="en-US" dirty="0"/>
          </a:p>
          <a:p>
            <a:endParaRPr lang="en-US" dirty="0"/>
          </a:p>
          <a:p>
            <a:pPr marL="324000" lvl="1" indent="0">
              <a:buNone/>
            </a:pPr>
            <a:endParaRPr lang="en-US" dirty="0"/>
          </a:p>
          <a:p>
            <a:pPr marL="324000" lvl="1" indent="0">
              <a:buNone/>
            </a:pPr>
            <a:endParaRPr lang="en-US" dirty="0"/>
          </a:p>
        </p:txBody>
      </p:sp>
    </p:spTree>
    <p:extLst>
      <p:ext uri="{BB962C8B-B14F-4D97-AF65-F5344CB8AC3E}">
        <p14:creationId xmlns:p14="http://schemas.microsoft.com/office/powerpoint/2010/main" val="3746689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68CAC-EA5E-9E41-92E5-5E2E4F508AE4}"/>
              </a:ext>
            </a:extLst>
          </p:cNvPr>
          <p:cNvSpPr>
            <a:spLocks noGrp="1"/>
          </p:cNvSpPr>
          <p:nvPr>
            <p:ph type="title"/>
          </p:nvPr>
        </p:nvSpPr>
        <p:spPr/>
        <p:txBody>
          <a:bodyPr/>
          <a:lstStyle/>
          <a:p>
            <a:pPr algn="ctr"/>
            <a:r>
              <a:rPr lang="en-US" dirty="0"/>
              <a:t>maintaining my progress </a:t>
            </a:r>
            <a:br>
              <a:rPr lang="en-US" dirty="0"/>
            </a:br>
            <a:r>
              <a:rPr lang="en-US" dirty="0"/>
              <a:t>after I returned</a:t>
            </a:r>
          </a:p>
        </p:txBody>
      </p:sp>
      <p:sp>
        <p:nvSpPr>
          <p:cNvPr id="3" name="Content Placeholder 2">
            <a:extLst>
              <a:ext uri="{FF2B5EF4-FFF2-40B4-BE49-F238E27FC236}">
                <a16:creationId xmlns:a16="http://schemas.microsoft.com/office/drawing/2014/main" id="{1087E4F9-9A3E-964D-B57C-1E80F5788978}"/>
              </a:ext>
            </a:extLst>
          </p:cNvPr>
          <p:cNvSpPr>
            <a:spLocks noGrp="1"/>
          </p:cNvSpPr>
          <p:nvPr>
            <p:ph idx="1"/>
          </p:nvPr>
        </p:nvSpPr>
        <p:spPr/>
        <p:txBody>
          <a:bodyPr>
            <a:normAutofit fontScale="85000" lnSpcReduction="10000"/>
          </a:bodyPr>
          <a:lstStyle/>
          <a:p>
            <a:endParaRPr lang="en-US" dirty="0"/>
          </a:p>
          <a:p>
            <a:pPr>
              <a:lnSpc>
                <a:spcPct val="200000"/>
              </a:lnSpc>
            </a:pPr>
            <a:r>
              <a:rPr lang="en-US" dirty="0"/>
              <a:t>Maintaining my progress in Arabic after returning from Egypt was a challenge, but I initially took steps to continue my learning. I enrolled in Al-dirassa center, an online Arabic institute, and continued to listen to Arabic programs and read Arabic books. </a:t>
            </a:r>
          </a:p>
          <a:p>
            <a:pPr>
              <a:lnSpc>
                <a:spcPct val="200000"/>
              </a:lnSpc>
            </a:pPr>
            <a:r>
              <a:rPr lang="en-US" dirty="0"/>
              <a:t>However, as time went by, I fell out of my studies and eventually stopped completely. This was a regretful choice as it resulted in me losing a significant amount of my progress. The lesson I learned from this experience highlights the significance of being consistent and setting attainable goals in language learning. </a:t>
            </a:r>
          </a:p>
          <a:p>
            <a:pPr>
              <a:lnSpc>
                <a:spcPct val="200000"/>
              </a:lnSpc>
            </a:pPr>
            <a:r>
              <a:rPr lang="en-US" dirty="0"/>
              <a:t>This is one of the reasons I am writing this guide, to reignite my motivation and help others avoid similar pitfalls.</a:t>
            </a:r>
          </a:p>
        </p:txBody>
      </p:sp>
    </p:spTree>
    <p:extLst>
      <p:ext uri="{BB962C8B-B14F-4D97-AF65-F5344CB8AC3E}">
        <p14:creationId xmlns:p14="http://schemas.microsoft.com/office/powerpoint/2010/main" val="1532325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59157" y="1113764"/>
            <a:ext cx="3269749" cy="4624327"/>
          </a:xfrm>
        </p:spPr>
        <p:txBody>
          <a:bodyPr anchor="ctr">
            <a:normAutofit/>
          </a:bodyPr>
          <a:lstStyle/>
          <a:p>
            <a:pPr algn="ctr"/>
            <a:r>
              <a:rPr lang="en-US" sz="3200" dirty="0">
                <a:solidFill>
                  <a:srgbClr val="FFFFFF"/>
                </a:solidFill>
              </a:rPr>
              <a:t>Final advice</a:t>
            </a:r>
          </a:p>
        </p:txBody>
      </p:sp>
      <p:sp>
        <p:nvSpPr>
          <p:cNvPr id="3" name="Content Placeholder 2"/>
          <p:cNvSpPr>
            <a:spLocks noGrp="1"/>
          </p:cNvSpPr>
          <p:nvPr>
            <p:ph idx="1"/>
          </p:nvPr>
        </p:nvSpPr>
        <p:spPr>
          <a:xfrm>
            <a:off x="5155905" y="1113764"/>
            <a:ext cx="6108179" cy="4624327"/>
          </a:xfrm>
        </p:spPr>
        <p:txBody>
          <a:bodyPr anchor="ctr">
            <a:normAutofit/>
          </a:bodyPr>
          <a:lstStyle/>
          <a:p>
            <a:r>
              <a:rPr lang="en-US" dirty="0"/>
              <a:t>If you have always dreamed of traveling to Egypt to study Fus'ha Arabic, then do it! You will not regret it. Proper preparation and putting your trust in Allah is key. </a:t>
            </a:r>
          </a:p>
          <a:p>
            <a:pPr lvl="1"/>
            <a:r>
              <a:rPr lang="en-US" dirty="0"/>
              <a:t>I left university to pursue my dream of studying Fus'ha Arabic in Egypt!</a:t>
            </a:r>
          </a:p>
          <a:p>
            <a:r>
              <a:rPr lang="en-US" dirty="0"/>
              <a:t>For those who cannot travel, there is still the option to study online. Most of the Arabic institutes listed offer online programs, so there are no excuses. Use this as motivation and enroll in an online institute from the list and start your journey. </a:t>
            </a:r>
          </a:p>
          <a:p>
            <a:r>
              <a:rPr lang="en-US" dirty="0"/>
              <a:t>For those like myself who have put in effort to learn Fus'ha Arabic through travel or local studies but have fallen off, it's never too late to renew your intentions and continue your studies. Studying the Deen of Allah is a lifelong commitment and should never be abandoned until death.</a:t>
            </a:r>
          </a:p>
        </p:txBody>
      </p:sp>
    </p:spTree>
    <p:extLst>
      <p:ext uri="{BB962C8B-B14F-4D97-AF65-F5344CB8AC3E}">
        <p14:creationId xmlns:p14="http://schemas.microsoft.com/office/powerpoint/2010/main" val="3407122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FF1E8A-3E3F-4A67-97F8-32C8D4123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D0BBA9C7-5B8B-474E-9392-E742C78ED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1D52F3B2-AFE1-41E8-9E34-D2B02A658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C16E6DBF-82B5-4B52-B1C5-E1C756AC5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9" name="Group 18">
            <a:extLst>
              <a:ext uri="{FF2B5EF4-FFF2-40B4-BE49-F238E27FC236}">
                <a16:creationId xmlns:a16="http://schemas.microsoft.com/office/drawing/2014/main" id="{0707D684-ABCB-401C-869A-D03BBC0607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0" name="Rectangle 19">
              <a:extLst>
                <a:ext uri="{FF2B5EF4-FFF2-40B4-BE49-F238E27FC236}">
                  <a16:creationId xmlns:a16="http://schemas.microsoft.com/office/drawing/2014/main" id="{7A4CA679-3546-4E14-8FB8-F57168C376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8DE7A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DBE4DD59-5AA2-46C6-B6A8-9B4C62D198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8DE7A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44D16E90-7C64-4C04-A50A-B866A1A92B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8DE7A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4" name="Rectangle 23">
            <a:extLst>
              <a:ext uri="{FF2B5EF4-FFF2-40B4-BE49-F238E27FC236}">
                <a16:creationId xmlns:a16="http://schemas.microsoft.com/office/drawing/2014/main" id="{160CE81C-67DC-489E-BFFB-877C80B85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Logo, company name&#10;&#10;Description automatically generated">
            <a:extLst>
              <a:ext uri="{FF2B5EF4-FFF2-40B4-BE49-F238E27FC236}">
                <a16:creationId xmlns:a16="http://schemas.microsoft.com/office/drawing/2014/main" id="{56ADAA4C-8863-C04F-8896-B5DD52D73790}"/>
              </a:ext>
            </a:extLst>
          </p:cNvPr>
          <p:cNvPicPr>
            <a:picLocks noGrp="1" noChangeAspect="1"/>
          </p:cNvPicPr>
          <p:nvPr>
            <p:ph type="pic" idx="1"/>
          </p:nvPr>
        </p:nvPicPr>
        <p:blipFill rotWithShape="1">
          <a:blip r:embed="rId2">
            <a:extLst>
              <a:ext uri="{837473B0-CC2E-450A-ABE3-18F120FF3D39}">
                <a1611:picAttrSrcUrl xmlns:a1611="http://schemas.microsoft.com/office/drawing/2016/11/main" r:id="rId3"/>
              </a:ext>
            </a:extLst>
          </a:blip>
          <a:srcRect r="-3" b="1950"/>
          <a:stretch/>
        </p:blipFill>
        <p:spPr>
          <a:xfrm>
            <a:off x="657225" y="2361056"/>
            <a:ext cx="4962525" cy="3649219"/>
          </a:xfrm>
          <a:prstGeom prst="rect">
            <a:avLst/>
          </a:prstGeom>
        </p:spPr>
      </p:pic>
      <p:sp>
        <p:nvSpPr>
          <p:cNvPr id="4" name="Text Placeholder 3">
            <a:extLst>
              <a:ext uri="{FF2B5EF4-FFF2-40B4-BE49-F238E27FC236}">
                <a16:creationId xmlns:a16="http://schemas.microsoft.com/office/drawing/2014/main" id="{61E9329C-0DEF-F644-AFD4-0FA2E1659C11}"/>
              </a:ext>
            </a:extLst>
          </p:cNvPr>
          <p:cNvSpPr>
            <a:spLocks noGrp="1"/>
          </p:cNvSpPr>
          <p:nvPr>
            <p:ph type="body" sz="half" idx="2"/>
          </p:nvPr>
        </p:nvSpPr>
        <p:spPr>
          <a:xfrm>
            <a:off x="6335805" y="2180496"/>
            <a:ext cx="5275001" cy="4045683"/>
          </a:xfrm>
        </p:spPr>
        <p:txBody>
          <a:bodyPr vert="horz" lIns="91440" tIns="45720" rIns="91440" bIns="45720" rtlCol="0" anchor="ctr">
            <a:normAutofit/>
          </a:bodyPr>
          <a:lstStyle/>
          <a:p>
            <a:pPr>
              <a:lnSpc>
                <a:spcPct val="200000"/>
              </a:lnSpc>
              <a:buClr>
                <a:srgbClr val="8DE7A6"/>
              </a:buClr>
              <a:buFont typeface="Wingdings 2" panose="05020102010507070707" pitchFamily="18" charset="2"/>
              <a:buChar char=""/>
            </a:pPr>
            <a:r>
              <a:rPr lang="en-US" sz="1400" dirty="0"/>
              <a:t>Thank you for reading this guide to learning  Fus’ha Arabic in Egypt. I hope that you have found this information valuable and that it will help you make the most of your travels and your Arabic studies. If you have any further questions or need more information, please don't hesitate to reach out. Best of luck in your Arabic studies and travels! </a:t>
            </a:r>
          </a:p>
          <a:p>
            <a:pPr>
              <a:buClr>
                <a:srgbClr val="8DE7A6"/>
              </a:buClr>
              <a:buFont typeface="Wingdings 2" panose="05020102010507070707" pitchFamily="18" charset="2"/>
              <a:buChar char=""/>
            </a:pPr>
            <a:endParaRPr lang="en-US" dirty="0">
              <a:solidFill>
                <a:schemeClr val="tx1"/>
              </a:solidFill>
            </a:endParaRPr>
          </a:p>
          <a:p>
            <a:pPr>
              <a:buClr>
                <a:srgbClr val="8DE7A6"/>
              </a:buClr>
              <a:buFont typeface="Wingdings 2" panose="05020102010507070707" pitchFamily="18" charset="2"/>
              <a:buChar char=""/>
            </a:pPr>
            <a:r>
              <a:rPr lang="en-US" dirty="0"/>
              <a:t>Website: </a:t>
            </a:r>
            <a:r>
              <a:rPr lang="en-US" dirty="0">
                <a:solidFill>
                  <a:srgbClr val="00B050"/>
                </a:solidFill>
                <a:hlinkClick r:id="rId4">
                  <a:extLst>
                    <a:ext uri="{A12FA001-AC4F-418D-AE19-62706E023703}">
                      <ahyp:hlinkClr xmlns:ahyp="http://schemas.microsoft.com/office/drawing/2018/hyperlinkcolor" val="tx"/>
                    </a:ext>
                  </a:extLst>
                </a:hlinkClick>
              </a:rPr>
              <a:t>https://www.hamdimohamud.com/</a:t>
            </a:r>
            <a:endParaRPr lang="en-US" dirty="0">
              <a:solidFill>
                <a:srgbClr val="00B050"/>
              </a:solidFill>
            </a:endParaRPr>
          </a:p>
          <a:p>
            <a:pPr>
              <a:buClr>
                <a:srgbClr val="8DE7A6"/>
              </a:buClr>
              <a:buFont typeface="Wingdings 2" panose="05020102010507070707" pitchFamily="18" charset="2"/>
              <a:buChar char=""/>
            </a:pPr>
            <a:r>
              <a:rPr lang="en-US" dirty="0">
                <a:solidFill>
                  <a:schemeClr val="tx1"/>
                </a:solidFill>
              </a:rPr>
              <a:t>Twitter: </a:t>
            </a:r>
            <a:r>
              <a:rPr lang="en-US" dirty="0">
                <a:solidFill>
                  <a:srgbClr val="00B050"/>
                </a:solidFill>
                <a:hlinkClick r:id="rId5">
                  <a:extLst>
                    <a:ext uri="{A12FA001-AC4F-418D-AE19-62706E023703}">
                      <ahyp:hlinkClr xmlns:ahyp="http://schemas.microsoft.com/office/drawing/2018/hyperlinkcolor" val="tx"/>
                    </a:ext>
                  </a:extLst>
                </a:hlinkClick>
              </a:rPr>
              <a:t>https://twitter.com/hamdimahmuud</a:t>
            </a:r>
            <a:endParaRPr lang="en-US" dirty="0">
              <a:solidFill>
                <a:srgbClr val="00B050"/>
              </a:solidFill>
            </a:endParaRPr>
          </a:p>
          <a:p>
            <a:pPr>
              <a:buClr>
                <a:srgbClr val="8DE7A6"/>
              </a:buClr>
              <a:buFont typeface="Wingdings 2" panose="05020102010507070707" pitchFamily="18" charset="2"/>
              <a:buChar char=""/>
            </a:pPr>
            <a:r>
              <a:rPr lang="en-US" dirty="0">
                <a:solidFill>
                  <a:schemeClr val="tx1"/>
                </a:solidFill>
              </a:rPr>
              <a:t>Instagram: </a:t>
            </a:r>
            <a:r>
              <a:rPr lang="en-US" dirty="0">
                <a:solidFill>
                  <a:srgbClr val="00B050"/>
                </a:solidFill>
              </a:rPr>
              <a:t>https://instagram.com</a:t>
            </a:r>
            <a:r>
              <a:rPr lang="en-US" dirty="0">
                <a:solidFill>
                  <a:srgbClr val="00B050"/>
                </a:solidFill>
                <a:hlinkClick r:id="rId6"/>
              </a:rPr>
              <a:t>/</a:t>
            </a:r>
            <a:r>
              <a:rPr lang="en-US" dirty="0">
                <a:solidFill>
                  <a:srgbClr val="00B050"/>
                </a:solidFill>
              </a:rPr>
              <a:t>hamdimohamud_/</a:t>
            </a:r>
          </a:p>
        </p:txBody>
      </p:sp>
    </p:spTree>
    <p:extLst>
      <p:ext uri="{BB962C8B-B14F-4D97-AF65-F5344CB8AC3E}">
        <p14:creationId xmlns:p14="http://schemas.microsoft.com/office/powerpoint/2010/main" val="28642256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Template>
  <TotalTime>1091</TotalTime>
  <Words>2335</Words>
  <Application>Microsoft Macintosh PowerPoint</Application>
  <PresentationFormat>Widescreen</PresentationFormat>
  <Paragraphs>145</Paragraphs>
  <Slides>20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Gill Sans MT</vt:lpstr>
      <vt:lpstr>Söhne</vt:lpstr>
      <vt:lpstr>Wingdings 2</vt:lpstr>
      <vt:lpstr>Dividend</vt:lpstr>
      <vt:lpstr> A Guide to Studying Fus'ha Arabic in Egypt: Preparing for Your Trip, Maximizing Your Learning, and Maintaining Your Progress </vt:lpstr>
      <vt:lpstr>Contents</vt:lpstr>
      <vt:lpstr>introduction</vt:lpstr>
      <vt:lpstr>My story</vt:lpstr>
      <vt:lpstr>Before  Your  Travels</vt:lpstr>
      <vt:lpstr>Visa Requirements</vt:lpstr>
      <vt:lpstr>My personal experience with  visa requirement</vt:lpstr>
      <vt:lpstr>Financial Planning</vt:lpstr>
      <vt:lpstr>My Financial Planning</vt:lpstr>
      <vt:lpstr>Arabic institute in Egypt</vt:lpstr>
      <vt:lpstr>List of Arabic institute in Egypt</vt:lpstr>
      <vt:lpstr>My personal experience with  Arabic institute in Egypt,</vt:lpstr>
      <vt:lpstr>Accommodation</vt:lpstr>
      <vt:lpstr>During  Your  Stay</vt:lpstr>
      <vt:lpstr>Ways I Maximized my learning  while in Egypt</vt:lpstr>
      <vt:lpstr>Some of my class notes</vt:lpstr>
      <vt:lpstr>After  Your  Travels</vt:lpstr>
      <vt:lpstr>maintaining my progress  after I returned</vt:lpstr>
      <vt:lpstr>Final advice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Here's your outline to get started</dc:title>
  <dc:creator>hamdi hassan</dc:creator>
  <cp:lastModifiedBy>hamdi hassan</cp:lastModifiedBy>
  <cp:revision>12</cp:revision>
  <dcterms:created xsi:type="dcterms:W3CDTF">2023-02-01T01:55:36Z</dcterms:created>
  <dcterms:modified xsi:type="dcterms:W3CDTF">2024-04-29T05:47:51Z</dcterms:modified>
</cp:coreProperties>
</file>